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66" r:id="rId4"/>
    <p:sldId id="283" r:id="rId5"/>
    <p:sldId id="259" r:id="rId6"/>
    <p:sldId id="282" r:id="rId7"/>
    <p:sldId id="260" r:id="rId8"/>
    <p:sldId id="267" r:id="rId9"/>
    <p:sldId id="269" r:id="rId10"/>
    <p:sldId id="270" r:id="rId11"/>
    <p:sldId id="271" r:id="rId12"/>
    <p:sldId id="268" r:id="rId13"/>
    <p:sldId id="272" r:id="rId14"/>
    <p:sldId id="274" r:id="rId15"/>
    <p:sldId id="273" r:id="rId16"/>
    <p:sldId id="262" r:id="rId17"/>
    <p:sldId id="275" r:id="rId18"/>
    <p:sldId id="261" r:id="rId19"/>
    <p:sldId id="278" r:id="rId20"/>
    <p:sldId id="279"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9/20/2019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legal-content/EN/TXT/?uri=celex:32014L00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c.europa.eu/competition/state_aid/cases/234935/234935_1079057_1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c.europa.eu/competition/state_aid/cases/237314/237314_1142520_25_2.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bcd.org/european-court-of-justice-decides-in-favor-of-european-parliament-in-cod-ca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ur-lex.europa.eu/legal-content/EN/TXT/?uri=celex:32016R067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endParaRPr lang="en-US" sz="3200" b="1"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r>
              <a:rPr lang="en-US" b="1" i="1" u="sng" dirty="0">
                <a:solidFill>
                  <a:schemeClr val="accent4">
                    <a:lumMod val="75000"/>
                  </a:schemeClr>
                </a:solidFill>
              </a:rPr>
              <a:t>AZ EU </a:t>
            </a:r>
            <a:r>
              <a:rPr lang="en-US" b="1" i="1" u="sng" dirty="0" err="1">
                <a:solidFill>
                  <a:schemeClr val="accent4">
                    <a:lumMod val="75000"/>
                  </a:schemeClr>
                </a:solidFill>
              </a:rPr>
              <a:t>Jogrendszere</a:t>
            </a:r>
            <a:endParaRPr lang="en-US" b="1" i="1" u="sng" dirty="0">
              <a:solidFill>
                <a:schemeClr val="accent4">
                  <a:lumMod val="75000"/>
                </a:schemeClr>
              </a:solidFill>
            </a:endParaRPr>
          </a:p>
          <a:p>
            <a:r>
              <a:rPr lang="en-US" b="1" i="1" u="sng" dirty="0" err="1">
                <a:solidFill>
                  <a:schemeClr val="accent4">
                    <a:lumMod val="75000"/>
                  </a:schemeClr>
                </a:solidFill>
              </a:rPr>
              <a:t>INITB134</a:t>
            </a:r>
            <a:endParaRPr lang="en-US" b="1" i="1" u="sng" dirty="0">
              <a:solidFill>
                <a:schemeClr val="accent4">
                  <a:lumMod val="75000"/>
                </a:schemeClr>
              </a:solidFill>
            </a:endParaRPr>
          </a:p>
          <a:p>
            <a:r>
              <a:rPr lang="en-US" b="1" i="1" u="sng" dirty="0">
                <a:solidFill>
                  <a:schemeClr val="accent4">
                    <a:lumMod val="75000"/>
                  </a:schemeClr>
                </a:solidFill>
              </a:rPr>
              <a:t>Dr. Miklós Szirbik, LL.M.</a:t>
            </a:r>
          </a:p>
          <a:p>
            <a:r>
              <a:rPr lang="en-US" b="1" i="1" u="sng" dirty="0">
                <a:solidFill>
                  <a:schemeClr val="accent4">
                    <a:lumMod val="75000"/>
                  </a:schemeClr>
                </a:solidFill>
              </a:rPr>
              <a:t>16.09.2019</a:t>
            </a:r>
          </a:p>
          <a:p>
            <a:r>
              <a:rPr lang="en-US" b="1" i="1" u="sng" dirty="0">
                <a:solidFill>
                  <a:schemeClr val="accent4">
                    <a:lumMod val="75000"/>
                  </a:schemeClr>
                </a:solidFill>
              </a:rPr>
              <a:t>INTRODUCTION</a:t>
            </a: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Példa</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Directives - Directive 2014/24/EU of the European Parliament and of the Council of 26 February 2014 on public procurement and repealing Directive 2004/18/EC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https://eur-lex.europa.eu/legal-content/EN/TXT/?uri=celex%3A32014L0024</a:t>
            </a:r>
            <a:r>
              <a:rPr lang="en-US" sz="2000" b="1" dirty="0">
                <a:solidFill>
                  <a:schemeClr val="accent4">
                    <a:lumMod val="75000"/>
                  </a:schemeClr>
                </a:solidFill>
              </a:rPr>
              <a:t> </a:t>
            </a:r>
          </a:p>
        </p:txBody>
      </p:sp>
    </p:spTree>
    <p:extLst>
      <p:ext uri="{BB962C8B-B14F-4D97-AF65-F5344CB8AC3E}">
        <p14:creationId xmlns:p14="http://schemas.microsoft.com/office/powerpoint/2010/main" val="193062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Példák</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Decisions – (1) Greece Aluminum Case, (2) Poland- Aid scheme for compensation of damage caused by the floods in Poland</a:t>
            </a:r>
          </a:p>
          <a:p>
            <a:pPr algn="just"/>
            <a:endParaRPr lang="en-US" sz="2000" b="1" dirty="0">
              <a:solidFill>
                <a:schemeClr val="accent4">
                  <a:lumMod val="75000"/>
                </a:schemeClr>
              </a:solidFill>
            </a:endParaRPr>
          </a:p>
          <a:p>
            <a:pPr algn="just"/>
            <a:r>
              <a:rPr lang="en-US" sz="2000" b="1" dirty="0">
                <a:solidFill>
                  <a:schemeClr val="accent4">
                    <a:lumMod val="75000"/>
                  </a:schemeClr>
                </a:solidFill>
                <a:hlinkClick r:id="rId3"/>
              </a:rPr>
              <a:t>http://ec.europa.eu/competition/state_aid/cases/234935/234935_1079057_10_1.pdf</a:t>
            </a:r>
            <a:r>
              <a:rPr lang="en-US" sz="2000" b="1" dirty="0">
                <a:solidFill>
                  <a:schemeClr val="accent4">
                    <a:lumMod val="75000"/>
                  </a:schemeClr>
                </a:solidFill>
              </a:rPr>
              <a:t> </a:t>
            </a:r>
          </a:p>
          <a:p>
            <a:pPr algn="just"/>
            <a:r>
              <a:rPr lang="en-US" sz="2000" b="1" dirty="0">
                <a:solidFill>
                  <a:schemeClr val="accent4">
                    <a:lumMod val="75000"/>
                  </a:schemeClr>
                </a:solidFill>
                <a:hlinkClick r:id="rId4"/>
              </a:rPr>
              <a:t>http://ec.europa.eu/competition/state_aid/cases/237314/237314_1142520_25_2.pdf</a:t>
            </a:r>
            <a:r>
              <a:rPr lang="en-US" sz="2000" b="1" dirty="0">
                <a:solidFill>
                  <a:schemeClr val="accent4">
                    <a:lumMod val="75000"/>
                  </a:schemeClr>
                </a:solidFill>
              </a:rPr>
              <a:t> </a:t>
            </a:r>
          </a:p>
        </p:txBody>
      </p:sp>
    </p:spTree>
    <p:extLst>
      <p:ext uri="{BB962C8B-B14F-4D97-AF65-F5344CB8AC3E}">
        <p14:creationId xmlns:p14="http://schemas.microsoft.com/office/powerpoint/2010/main" val="270223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1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Procedure of law setting in the EU</a:t>
            </a:r>
          </a:p>
          <a:p>
            <a:pPr algn="just"/>
            <a:r>
              <a:rPr lang="en-US" sz="2000" dirty="0">
                <a:solidFill>
                  <a:schemeClr val="accent4">
                    <a:lumMod val="75000"/>
                  </a:schemeClr>
                </a:solidFill>
              </a:rPr>
              <a:t>Article 289 TFEU </a:t>
            </a:r>
          </a:p>
          <a:p>
            <a:pPr algn="just"/>
            <a:r>
              <a:rPr lang="en-US" sz="2000" dirty="0">
                <a:solidFill>
                  <a:schemeClr val="accent4">
                    <a:lumMod val="75000"/>
                  </a:schemeClr>
                </a:solidFill>
              </a:rPr>
              <a:t>1. The ordinary legislative procedure shall consist in the joint adoption by the European Parliament and the Council of a regulation, directive or decision on a proposal from the Commission. This procedure is defined in Article 294.</a:t>
            </a:r>
          </a:p>
          <a:p>
            <a:pPr algn="just"/>
            <a:r>
              <a:rPr lang="en-US" sz="2000" dirty="0">
                <a:solidFill>
                  <a:schemeClr val="accent4">
                    <a:lumMod val="75000"/>
                  </a:schemeClr>
                </a:solidFill>
              </a:rPr>
              <a:t>2. In the specific cases provided for by the Treaties, the adoption of a regulation, directive or decision by the European Parliament with the participation of the Council, or by the latter with the participation of the European Parliament, shall constitute a special legislative procedure.</a:t>
            </a:r>
          </a:p>
          <a:p>
            <a:pPr algn="just"/>
            <a:r>
              <a:rPr lang="en-US" sz="2000" dirty="0">
                <a:solidFill>
                  <a:schemeClr val="accent4">
                    <a:lumMod val="75000"/>
                  </a:schemeClr>
                </a:solidFill>
              </a:rPr>
              <a:t>3. Legal acts adopted by legislative procedure shall constitute legislative acts.</a:t>
            </a:r>
          </a:p>
          <a:p>
            <a:pPr algn="just"/>
            <a:r>
              <a:rPr lang="en-US" sz="2000" dirty="0">
                <a:solidFill>
                  <a:schemeClr val="accent4">
                    <a:lumMod val="75000"/>
                  </a:schemeClr>
                </a:solidFill>
              </a:rPr>
              <a:t>4. In the specific cases provided for by the Treaties, legislative acts may be adopted on the initiative of a group of Member States or of the European Parliament, on a recommendation from the European Central Bank or at the request of the Court of Justice or the European Investment Bank.</a:t>
            </a:r>
            <a:endParaRPr lang="en-US" dirty="0">
              <a:solidFill>
                <a:schemeClr val="accent4">
                  <a:lumMod val="75000"/>
                </a:schemeClr>
              </a:solidFill>
            </a:endParaRPr>
          </a:p>
        </p:txBody>
      </p:sp>
    </p:spTree>
    <p:extLst>
      <p:ext uri="{BB962C8B-B14F-4D97-AF65-F5344CB8AC3E}">
        <p14:creationId xmlns:p14="http://schemas.microsoft.com/office/powerpoint/2010/main" val="157271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u="sng" dirty="0">
                <a:solidFill>
                  <a:schemeClr val="accent4">
                    <a:lumMod val="75000"/>
                  </a:schemeClr>
                </a:solidFill>
              </a:rPr>
              <a:t>CATEGORIES AND AREAS OF UNION COMPETENCE</a:t>
            </a:r>
          </a:p>
          <a:p>
            <a:pPr algn="just"/>
            <a:r>
              <a:rPr lang="en-US" sz="2000" b="1" u="sng" dirty="0">
                <a:solidFill>
                  <a:schemeClr val="accent4">
                    <a:lumMod val="75000"/>
                  </a:schemeClr>
                </a:solidFill>
              </a:rPr>
              <a:t>Article 2 TFEU</a:t>
            </a:r>
          </a:p>
          <a:p>
            <a:pPr algn="just"/>
            <a:r>
              <a:rPr lang="en-US" sz="2000" dirty="0">
                <a:solidFill>
                  <a:schemeClr val="accent4">
                    <a:lumMod val="75000"/>
                  </a:schemeClr>
                </a:solidFill>
              </a:rPr>
              <a:t>1. When the Treaties confer on the Union exclusive competence in a specific area, only the Union may legislate and adopt legally binding acts, the Member States being able to do so themselves only if so empowered by the Union or for the implementation of Union acts.</a:t>
            </a:r>
          </a:p>
          <a:p>
            <a:pPr algn="just"/>
            <a:r>
              <a:rPr lang="en-US" sz="2000" dirty="0">
                <a:solidFill>
                  <a:schemeClr val="accent4">
                    <a:lumMod val="75000"/>
                  </a:schemeClr>
                </a:solidFill>
              </a:rPr>
              <a:t>2. When the Treaties confer on the Union a competence shared with the Member States 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algn="just"/>
            <a:r>
              <a:rPr lang="en-US" sz="2000" dirty="0">
                <a:solidFill>
                  <a:schemeClr val="accent4">
                    <a:lumMod val="75000"/>
                  </a:schemeClr>
                </a:solidFill>
              </a:rPr>
              <a:t>3. The Member States shall coordinate their economic and employment policies within arrangements as determined by this Treaty, which the Union shall have competence to provide.</a:t>
            </a:r>
          </a:p>
          <a:p>
            <a:pPr algn="just"/>
            <a:r>
              <a:rPr lang="en-US" sz="2000" dirty="0">
                <a:solidFill>
                  <a:schemeClr val="accent4">
                    <a:lumMod val="75000"/>
                  </a:schemeClr>
                </a:solidFill>
              </a:rPr>
              <a:t>4. The Union shall have competence, in accordance with the provisions of the Treaty on European Union, to define and implement a common foreign and security policy, including the progressive framing of a common </a:t>
            </a:r>
            <a:r>
              <a:rPr lang="en-US" sz="2000" dirty="0" err="1">
                <a:solidFill>
                  <a:schemeClr val="accent4">
                    <a:lumMod val="75000"/>
                  </a:schemeClr>
                </a:solidFill>
              </a:rPr>
              <a:t>defence</a:t>
            </a:r>
            <a:r>
              <a:rPr lang="en-US" sz="2000" dirty="0">
                <a:solidFill>
                  <a:schemeClr val="accent4">
                    <a:lumMod val="75000"/>
                  </a:schemeClr>
                </a:solidFill>
              </a:rPr>
              <a:t> policy.</a:t>
            </a:r>
          </a:p>
          <a:p>
            <a:pPr algn="just"/>
            <a:r>
              <a:rPr lang="en-US" sz="2000" dirty="0">
                <a:solidFill>
                  <a:schemeClr val="accent4">
                    <a:lumMod val="75000"/>
                  </a:schemeClr>
                </a:solidFill>
              </a:rPr>
              <a:t>5. In certain areas and under the conditions laid down in the Treaties, the Union shall have competence to carry out actions to support, coordinate or supplement the actions of the Member States, without thereby superseding their competence in these areas.</a:t>
            </a:r>
          </a:p>
          <a:p>
            <a:pPr algn="just"/>
            <a:r>
              <a:rPr lang="en-US" sz="2000" dirty="0">
                <a:solidFill>
                  <a:schemeClr val="accent4">
                    <a:lumMod val="75000"/>
                  </a:schemeClr>
                </a:solidFill>
              </a:rPr>
              <a:t>Legally binding acts of the Union adopted on the basis of the provisions of the Treaties relating to these areas shall not entail </a:t>
            </a:r>
            <a:r>
              <a:rPr lang="en-US" sz="2000" dirty="0" err="1">
                <a:solidFill>
                  <a:schemeClr val="accent4">
                    <a:lumMod val="75000"/>
                  </a:schemeClr>
                </a:solidFill>
              </a:rPr>
              <a:t>harmonisation</a:t>
            </a:r>
            <a:r>
              <a:rPr lang="en-US" sz="2000" dirty="0">
                <a:solidFill>
                  <a:schemeClr val="accent4">
                    <a:lumMod val="75000"/>
                  </a:schemeClr>
                </a:solidFill>
              </a:rPr>
              <a:t> of Member States' laws or regulations.</a:t>
            </a:r>
          </a:p>
          <a:p>
            <a:pPr algn="just"/>
            <a:r>
              <a:rPr lang="en-US" sz="2000" dirty="0">
                <a:solidFill>
                  <a:schemeClr val="accent4">
                    <a:lumMod val="75000"/>
                  </a:schemeClr>
                </a:solidFill>
              </a:rPr>
              <a:t>6. The scope of and arrangements for exercising the Union's competences shall be determined by the provisions of the Treaties relating to each area.</a:t>
            </a:r>
          </a:p>
        </p:txBody>
      </p:sp>
    </p:spTree>
    <p:extLst>
      <p:ext uri="{BB962C8B-B14F-4D97-AF65-F5344CB8AC3E}">
        <p14:creationId xmlns:p14="http://schemas.microsoft.com/office/powerpoint/2010/main" val="70414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20000"/>
          </a:bodyPr>
          <a:lstStyle/>
          <a:p>
            <a:pPr algn="just"/>
            <a:endParaRPr lang="en-US" sz="2000" b="1" u="sng" dirty="0">
              <a:solidFill>
                <a:schemeClr val="accent4">
                  <a:lumMod val="75000"/>
                </a:schemeClr>
              </a:solidFill>
            </a:endParaRPr>
          </a:p>
          <a:p>
            <a:pPr algn="just"/>
            <a:r>
              <a:rPr lang="en-US" sz="2800" b="1" u="sng" dirty="0">
                <a:solidFill>
                  <a:schemeClr val="accent4">
                    <a:lumMod val="75000"/>
                  </a:schemeClr>
                </a:solidFill>
              </a:rPr>
              <a:t>Az EU </a:t>
            </a:r>
            <a:r>
              <a:rPr lang="en-US" sz="2800" b="1" u="sng" dirty="0" err="1">
                <a:solidFill>
                  <a:schemeClr val="accent4">
                    <a:lumMod val="75000"/>
                  </a:schemeClr>
                </a:solidFill>
              </a:rPr>
              <a:t>és</a:t>
            </a:r>
            <a:r>
              <a:rPr lang="en-US" sz="2800" b="1" u="sng" dirty="0">
                <a:solidFill>
                  <a:schemeClr val="accent4">
                    <a:lumMod val="75000"/>
                  </a:schemeClr>
                </a:solidFill>
              </a:rPr>
              <a:t> a </a:t>
            </a:r>
            <a:r>
              <a:rPr lang="en-US" sz="2800" b="1" u="sng" dirty="0" err="1">
                <a:solidFill>
                  <a:schemeClr val="accent4">
                    <a:lumMod val="75000"/>
                  </a:schemeClr>
                </a:solidFill>
              </a:rPr>
              <a:t>tagállamok</a:t>
            </a:r>
            <a:r>
              <a:rPr lang="en-US" sz="2800" b="1" u="sng" dirty="0">
                <a:solidFill>
                  <a:schemeClr val="accent4">
                    <a:lumMod val="75000"/>
                  </a:schemeClr>
                </a:solidFill>
              </a:rPr>
              <a:t> </a:t>
            </a:r>
            <a:r>
              <a:rPr lang="en-US" sz="2800" b="1" u="sng" dirty="0" err="1">
                <a:solidFill>
                  <a:schemeClr val="accent4">
                    <a:lumMod val="75000"/>
                  </a:schemeClr>
                </a:solidFill>
              </a:rPr>
              <a:t>jogalkotási</a:t>
            </a:r>
            <a:r>
              <a:rPr lang="en-US" sz="2800" b="1" u="sng" dirty="0">
                <a:solidFill>
                  <a:schemeClr val="accent4">
                    <a:lumMod val="75000"/>
                  </a:schemeClr>
                </a:solidFill>
              </a:rPr>
              <a:t> </a:t>
            </a:r>
            <a:r>
              <a:rPr lang="en-US" sz="2800" b="1" u="sng" dirty="0" err="1">
                <a:solidFill>
                  <a:schemeClr val="accent4">
                    <a:lumMod val="75000"/>
                  </a:schemeClr>
                </a:solidFill>
              </a:rPr>
              <a:t>kompetenciái</a:t>
            </a:r>
            <a:endParaRPr lang="en-US" sz="2800" b="1" u="sng" dirty="0">
              <a:solidFill>
                <a:schemeClr val="accent4">
                  <a:lumMod val="75000"/>
                </a:schemeClr>
              </a:solidFill>
            </a:endParaRPr>
          </a:p>
          <a:p>
            <a:pPr algn="just"/>
            <a:r>
              <a:rPr lang="en-US" sz="2000" b="1" dirty="0">
                <a:solidFill>
                  <a:schemeClr val="accent4">
                    <a:lumMod val="75000"/>
                  </a:schemeClr>
                </a:solidFill>
              </a:rPr>
              <a:t>Article 3 TFEU</a:t>
            </a:r>
          </a:p>
          <a:p>
            <a:pPr algn="just"/>
            <a:r>
              <a:rPr lang="en-US" sz="2000" b="1" dirty="0">
                <a:solidFill>
                  <a:schemeClr val="accent4">
                    <a:lumMod val="75000"/>
                  </a:schemeClr>
                </a:solidFill>
              </a:rPr>
              <a:t>1. The Union shall have exclusive competence in the following areas:</a:t>
            </a:r>
          </a:p>
          <a:p>
            <a:pPr algn="just"/>
            <a:r>
              <a:rPr lang="en-US" sz="2000" b="1" dirty="0">
                <a:solidFill>
                  <a:schemeClr val="accent4">
                    <a:lumMod val="75000"/>
                  </a:schemeClr>
                </a:solidFill>
              </a:rPr>
              <a:t>(a) customs union;</a:t>
            </a:r>
          </a:p>
          <a:p>
            <a:pPr algn="just"/>
            <a:r>
              <a:rPr lang="en-US" sz="2000" b="1" dirty="0">
                <a:solidFill>
                  <a:schemeClr val="accent4">
                    <a:lumMod val="75000"/>
                  </a:schemeClr>
                </a:solidFill>
              </a:rPr>
              <a:t>(b) the establishing of the competition rules necessary for the functioning of the internal market;</a:t>
            </a:r>
          </a:p>
          <a:p>
            <a:pPr algn="just"/>
            <a:r>
              <a:rPr lang="en-US" sz="2000" b="1" dirty="0">
                <a:solidFill>
                  <a:schemeClr val="accent4">
                    <a:lumMod val="75000"/>
                  </a:schemeClr>
                </a:solidFill>
              </a:rPr>
              <a:t>(c) monetary policy for the Member States whose currency is the euro;</a:t>
            </a:r>
          </a:p>
          <a:p>
            <a:pPr algn="just"/>
            <a:r>
              <a:rPr lang="en-US" sz="2000" b="1" dirty="0">
                <a:solidFill>
                  <a:schemeClr val="accent4">
                    <a:lumMod val="75000"/>
                  </a:schemeClr>
                </a:solidFill>
              </a:rPr>
              <a:t>(d) the conservation of marine biological resources under the common fisheries policy;</a:t>
            </a:r>
          </a:p>
          <a:p>
            <a:pPr algn="just"/>
            <a:r>
              <a:rPr lang="en-US" sz="2000" b="1" dirty="0">
                <a:solidFill>
                  <a:schemeClr val="accent4">
                    <a:lumMod val="75000"/>
                  </a:schemeClr>
                </a:solidFill>
              </a:rPr>
              <a:t>(e) common commercial policy.</a:t>
            </a:r>
          </a:p>
          <a:p>
            <a:pPr algn="just"/>
            <a:r>
              <a:rPr lang="en-US" sz="2000" b="1" dirty="0">
                <a:solidFill>
                  <a:schemeClr val="accent4">
                    <a:lumMod val="75000"/>
                  </a:schemeClr>
                </a:solidFill>
              </a:rPr>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p>
          <a:p>
            <a:pPr algn="just"/>
            <a:endParaRPr lang="en-US" sz="2000" b="1" dirty="0">
              <a:solidFill>
                <a:schemeClr val="accent4">
                  <a:lumMod val="75000"/>
                </a:schemeClr>
              </a:solidFill>
            </a:endParaRPr>
          </a:p>
        </p:txBody>
      </p:sp>
    </p:spTree>
    <p:extLst>
      <p:ext uri="{BB962C8B-B14F-4D97-AF65-F5344CB8AC3E}">
        <p14:creationId xmlns:p14="http://schemas.microsoft.com/office/powerpoint/2010/main" val="39667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Article 4 TFEU</a:t>
            </a:r>
          </a:p>
          <a:p>
            <a:pPr algn="just"/>
            <a:r>
              <a:rPr lang="en-US" sz="2000" dirty="0">
                <a:solidFill>
                  <a:schemeClr val="accent4">
                    <a:lumMod val="75000"/>
                  </a:schemeClr>
                </a:solidFill>
              </a:rPr>
              <a:t>1. The Union shall share competence with the Member States where the Treaties confer on it a competence which does not relate to the areas referred to in Articles 3 and 6.</a:t>
            </a:r>
          </a:p>
          <a:p>
            <a:pPr algn="just"/>
            <a:r>
              <a:rPr lang="en-US" sz="2000" dirty="0">
                <a:solidFill>
                  <a:schemeClr val="accent4">
                    <a:lumMod val="75000"/>
                  </a:schemeClr>
                </a:solidFill>
              </a:rPr>
              <a:t>2. Shared competence between the Union and the Member States applies in the following principal areas:</a:t>
            </a:r>
          </a:p>
          <a:p>
            <a:pPr algn="just"/>
            <a:r>
              <a:rPr lang="en-US" sz="2000" dirty="0">
                <a:solidFill>
                  <a:schemeClr val="accent4">
                    <a:lumMod val="75000"/>
                  </a:schemeClr>
                </a:solidFill>
              </a:rPr>
              <a:t>(a) internal market;</a:t>
            </a:r>
          </a:p>
          <a:p>
            <a:pPr algn="just"/>
            <a:r>
              <a:rPr lang="en-US" sz="2000" dirty="0">
                <a:solidFill>
                  <a:schemeClr val="accent4">
                    <a:lumMod val="75000"/>
                  </a:schemeClr>
                </a:solidFill>
              </a:rPr>
              <a:t>(b) social policy, for the aspects defined in this Treaty;</a:t>
            </a:r>
          </a:p>
          <a:p>
            <a:pPr algn="just"/>
            <a:r>
              <a:rPr lang="en-US" sz="2000" dirty="0">
                <a:solidFill>
                  <a:schemeClr val="accent4">
                    <a:lumMod val="75000"/>
                  </a:schemeClr>
                </a:solidFill>
              </a:rPr>
              <a:t>(c) economic, social and territorial cohesion;</a:t>
            </a:r>
          </a:p>
          <a:p>
            <a:pPr algn="just"/>
            <a:r>
              <a:rPr lang="en-US" sz="2000" dirty="0">
                <a:solidFill>
                  <a:schemeClr val="accent4">
                    <a:lumMod val="75000"/>
                  </a:schemeClr>
                </a:solidFill>
              </a:rPr>
              <a:t>(d) agriculture and fisheries, excluding the conservation of marine biological resources;</a:t>
            </a:r>
          </a:p>
          <a:p>
            <a:pPr algn="just"/>
            <a:r>
              <a:rPr lang="en-US" sz="2000" dirty="0">
                <a:solidFill>
                  <a:schemeClr val="accent4">
                    <a:lumMod val="75000"/>
                  </a:schemeClr>
                </a:solidFill>
              </a:rPr>
              <a:t>(e) environment;</a:t>
            </a:r>
          </a:p>
          <a:p>
            <a:pPr algn="just"/>
            <a:r>
              <a:rPr lang="en-US" sz="2000" dirty="0">
                <a:solidFill>
                  <a:schemeClr val="accent4">
                    <a:lumMod val="75000"/>
                  </a:schemeClr>
                </a:solidFill>
              </a:rPr>
              <a:t>(f) consumer protection;</a:t>
            </a:r>
          </a:p>
          <a:p>
            <a:pPr algn="just"/>
            <a:r>
              <a:rPr lang="en-US" sz="2000" dirty="0">
                <a:solidFill>
                  <a:schemeClr val="accent4">
                    <a:lumMod val="75000"/>
                  </a:schemeClr>
                </a:solidFill>
              </a:rPr>
              <a:t>(g) transport;</a:t>
            </a:r>
          </a:p>
          <a:p>
            <a:pPr algn="just"/>
            <a:r>
              <a:rPr lang="en-US" sz="2000" dirty="0">
                <a:solidFill>
                  <a:schemeClr val="accent4">
                    <a:lumMod val="75000"/>
                  </a:schemeClr>
                </a:solidFill>
              </a:rPr>
              <a:t>(h) trans-European networks;</a:t>
            </a:r>
          </a:p>
          <a:p>
            <a:pPr algn="just"/>
            <a:r>
              <a:rPr lang="en-US" sz="2000" dirty="0">
                <a:solidFill>
                  <a:schemeClr val="accent4">
                    <a:lumMod val="75000"/>
                  </a:schemeClr>
                </a:solidFill>
              </a:rPr>
              <a:t>(</a:t>
            </a:r>
            <a:r>
              <a:rPr lang="en-US" sz="2000" dirty="0" err="1">
                <a:solidFill>
                  <a:schemeClr val="accent4">
                    <a:lumMod val="75000"/>
                  </a:schemeClr>
                </a:solidFill>
              </a:rPr>
              <a:t>i</a:t>
            </a:r>
            <a:r>
              <a:rPr lang="en-US" sz="2000" dirty="0">
                <a:solidFill>
                  <a:schemeClr val="accent4">
                    <a:lumMod val="75000"/>
                  </a:schemeClr>
                </a:solidFill>
              </a:rPr>
              <a:t>) energy;</a:t>
            </a:r>
          </a:p>
          <a:p>
            <a:pPr algn="just"/>
            <a:r>
              <a:rPr lang="en-US" sz="2000" dirty="0">
                <a:solidFill>
                  <a:schemeClr val="accent4">
                    <a:lumMod val="75000"/>
                  </a:schemeClr>
                </a:solidFill>
              </a:rPr>
              <a:t>(j) area of freedom, security and justice;</a:t>
            </a:r>
          </a:p>
          <a:p>
            <a:pPr algn="just"/>
            <a:r>
              <a:rPr lang="en-US" sz="2000" dirty="0">
                <a:solidFill>
                  <a:schemeClr val="accent4">
                    <a:lumMod val="75000"/>
                  </a:schemeClr>
                </a:solidFill>
              </a:rPr>
              <a:t>(k) common safety concerns in public health matters, for the aspects defined in this Treaty.</a:t>
            </a:r>
          </a:p>
          <a:p>
            <a:pPr algn="just"/>
            <a:r>
              <a:rPr lang="en-US" sz="2000" dirty="0">
                <a:solidFill>
                  <a:schemeClr val="accent4">
                    <a:lumMod val="75000"/>
                  </a:schemeClr>
                </a:solidFill>
              </a:rPr>
              <a:t>3. In the areas of research, technological development and space, the Union shall have competence to carry out activities, in particular to define and implement </a:t>
            </a:r>
            <a:r>
              <a:rPr lang="en-US" sz="2000" dirty="0" err="1">
                <a:solidFill>
                  <a:schemeClr val="accent4">
                    <a:lumMod val="75000"/>
                  </a:schemeClr>
                </a:solidFill>
              </a:rPr>
              <a:t>programmes</a:t>
            </a:r>
            <a:r>
              <a:rPr lang="en-US" sz="2000" dirty="0">
                <a:solidFill>
                  <a:schemeClr val="accent4">
                    <a:lumMod val="75000"/>
                  </a:schemeClr>
                </a:solidFill>
              </a:rPr>
              <a:t>; however, the exercise of that competence shall not result in Member States being prevented from exercising theirs.</a:t>
            </a:r>
          </a:p>
          <a:p>
            <a:pPr algn="just"/>
            <a:r>
              <a:rPr lang="en-US" sz="2000" dirty="0">
                <a:solidFill>
                  <a:schemeClr val="accent4">
                    <a:lumMod val="75000"/>
                  </a:schemeClr>
                </a:solidFill>
              </a:rPr>
              <a:t>4. In the areas of development cooperation and humanitarian aid, the Union shall have competence to carry out activities and conduct a common policy; however, the exercise of that competence shall not result in Member States being prevented from exercising theirs.</a:t>
            </a:r>
          </a:p>
        </p:txBody>
      </p:sp>
    </p:spTree>
    <p:extLst>
      <p:ext uri="{BB962C8B-B14F-4D97-AF65-F5344CB8AC3E}">
        <p14:creationId xmlns:p14="http://schemas.microsoft.com/office/powerpoint/2010/main" val="47213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10241599" y="387794"/>
            <a:ext cx="1652835" cy="80805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466490" y="-227249"/>
            <a:ext cx="10208342" cy="1476666"/>
          </a:xfrm>
        </p:spPr>
        <p:txBody>
          <a:bodyPr>
            <a:normAutofit/>
          </a:bodyPr>
          <a:lstStyle/>
          <a:p>
            <a:pPr algn="just"/>
            <a:r>
              <a:rPr lang="en-US" sz="2400" b="1" u="sng" dirty="0">
                <a:solidFill>
                  <a:schemeClr val="accent4">
                    <a:lumMod val="75000"/>
                  </a:schemeClr>
                </a:solidFill>
              </a:rPr>
              <a:t>Miklós Szirbik, Az EU </a:t>
            </a:r>
            <a:r>
              <a:rPr lang="en-US" sz="2400" b="1" u="sng" dirty="0" err="1">
                <a:solidFill>
                  <a:schemeClr val="accent4">
                    <a:lumMod val="75000"/>
                  </a:schemeClr>
                </a:solidFill>
              </a:rPr>
              <a:t>Jogrendszere</a:t>
            </a: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pPr algn="just"/>
            <a:endParaRPr lang="en-US" dirty="0">
              <a:solidFill>
                <a:schemeClr val="accent4">
                  <a:lumMod val="75000"/>
                </a:schemeClr>
              </a:solidFill>
            </a:endParaRPr>
          </a:p>
        </p:txBody>
      </p:sp>
      <p:pic>
        <p:nvPicPr>
          <p:cNvPr id="4" name="Picture 3">
            <a:extLst>
              <a:ext uri="{FF2B5EF4-FFF2-40B4-BE49-F238E27FC236}">
                <a16:creationId xmlns:a16="http://schemas.microsoft.com/office/drawing/2014/main" id="{0B71E28E-71EA-4CDE-B1E4-776013263ABD}"/>
              </a:ext>
            </a:extLst>
          </p:cNvPr>
          <p:cNvPicPr>
            <a:picLocks noChangeAspect="1"/>
          </p:cNvPicPr>
          <p:nvPr/>
        </p:nvPicPr>
        <p:blipFill>
          <a:blip r:embed="rId3"/>
          <a:stretch>
            <a:fillRect/>
          </a:stretch>
        </p:blipFill>
        <p:spPr>
          <a:xfrm>
            <a:off x="5819468" y="2521974"/>
            <a:ext cx="5529416" cy="3686277"/>
          </a:xfrm>
          <a:prstGeom prst="rect">
            <a:avLst/>
          </a:prstGeom>
        </p:spPr>
      </p:pic>
      <p:sp>
        <p:nvSpPr>
          <p:cNvPr id="6" name="TextBox 5">
            <a:extLst>
              <a:ext uri="{FF2B5EF4-FFF2-40B4-BE49-F238E27FC236}">
                <a16:creationId xmlns:a16="http://schemas.microsoft.com/office/drawing/2014/main" id="{66C8EABF-207D-4944-B057-4E998DE7F55E}"/>
              </a:ext>
            </a:extLst>
          </p:cNvPr>
          <p:cNvSpPr txBox="1"/>
          <p:nvPr/>
        </p:nvSpPr>
        <p:spPr>
          <a:xfrm>
            <a:off x="1548581" y="1585452"/>
            <a:ext cx="8878529" cy="369332"/>
          </a:xfrm>
          <a:prstGeom prst="rect">
            <a:avLst/>
          </a:prstGeom>
          <a:noFill/>
        </p:spPr>
        <p:txBody>
          <a:bodyPr wrap="square" rtlCol="0">
            <a:spAutoFit/>
          </a:bodyPr>
          <a:lstStyle/>
          <a:p>
            <a:r>
              <a:rPr lang="en-US" b="1" dirty="0"/>
              <a:t>Az </a:t>
            </a:r>
            <a:r>
              <a:rPr lang="en-US" b="1" dirty="0" err="1"/>
              <a:t>Europai</a:t>
            </a:r>
            <a:r>
              <a:rPr lang="en-US" b="1" dirty="0"/>
              <a:t> </a:t>
            </a:r>
            <a:r>
              <a:rPr lang="en-US" b="1" dirty="0" err="1"/>
              <a:t>Parlament</a:t>
            </a:r>
            <a:endParaRPr lang="en-US" b="1" dirty="0"/>
          </a:p>
        </p:txBody>
      </p:sp>
    </p:spTree>
    <p:extLst>
      <p:ext uri="{BB962C8B-B14F-4D97-AF65-F5344CB8AC3E}">
        <p14:creationId xmlns:p14="http://schemas.microsoft.com/office/powerpoint/2010/main" val="255207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History of EP</a:t>
            </a:r>
          </a:p>
          <a:p>
            <a:pPr algn="just"/>
            <a:r>
              <a:rPr lang="en-US" sz="2000" b="1" dirty="0">
                <a:solidFill>
                  <a:schemeClr val="accent4">
                    <a:lumMod val="75000"/>
                  </a:schemeClr>
                </a:solidFill>
              </a:rPr>
              <a:t>1952-1957: Consultative Assembly</a:t>
            </a:r>
          </a:p>
          <a:p>
            <a:pPr algn="just"/>
            <a:r>
              <a:rPr lang="en-US" sz="2000" b="1" dirty="0">
                <a:solidFill>
                  <a:schemeClr val="accent4">
                    <a:lumMod val="75000"/>
                  </a:schemeClr>
                </a:solidFill>
              </a:rPr>
              <a:t>Its members were elected by the national parliaments of the MS. As indicated in the name, it had to be heard by the Council while </a:t>
            </a:r>
            <a:r>
              <a:rPr lang="en-US" sz="2000" b="1" dirty="0" err="1">
                <a:solidFill>
                  <a:schemeClr val="accent4">
                    <a:lumMod val="75000"/>
                  </a:schemeClr>
                </a:solidFill>
              </a:rPr>
              <a:t>lawsetting</a:t>
            </a:r>
            <a:r>
              <a:rPr lang="en-US" sz="2000" b="1" dirty="0">
                <a:solidFill>
                  <a:schemeClr val="accent4">
                    <a:lumMod val="75000"/>
                  </a:schemeClr>
                </a:solidFill>
              </a:rPr>
              <a:t> but it did not create itself the European legal sources. </a:t>
            </a:r>
          </a:p>
          <a:p>
            <a:pPr algn="just"/>
            <a:endParaRPr lang="en-US" sz="2000" b="1" dirty="0">
              <a:solidFill>
                <a:schemeClr val="accent4">
                  <a:lumMod val="75000"/>
                </a:schemeClr>
              </a:solidFill>
            </a:endParaRPr>
          </a:p>
          <a:p>
            <a:pPr algn="just"/>
            <a:r>
              <a:rPr lang="en-US" sz="2000" b="1" dirty="0">
                <a:solidFill>
                  <a:schemeClr val="accent4">
                    <a:lumMod val="75000"/>
                  </a:schemeClr>
                </a:solidFill>
              </a:rPr>
              <a:t>In 1979 shortly after the 1957 Treaties the EP was elected directly for the first time and it broadened its importance continuously. Today it is a co-legislative organ. </a:t>
            </a:r>
          </a:p>
          <a:p>
            <a:pPr algn="just"/>
            <a:endParaRPr lang="en-US" sz="2000" b="1" u="sng" dirty="0">
              <a:solidFill>
                <a:schemeClr val="accent4">
                  <a:lumMod val="75000"/>
                </a:schemeClr>
              </a:solidFill>
            </a:endParaRPr>
          </a:p>
          <a:p>
            <a:pPr algn="just"/>
            <a:endParaRPr lang="en-US" sz="2000" dirty="0">
              <a:solidFill>
                <a:schemeClr val="accent4">
                  <a:lumMod val="75000"/>
                </a:schemeClr>
              </a:solidFill>
            </a:endParaRPr>
          </a:p>
        </p:txBody>
      </p:sp>
    </p:spTree>
    <p:extLst>
      <p:ext uri="{BB962C8B-B14F-4D97-AF65-F5344CB8AC3E}">
        <p14:creationId xmlns:p14="http://schemas.microsoft.com/office/powerpoint/2010/main" val="52480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r>
              <a:rPr lang="en-US" b="1" dirty="0">
                <a:solidFill>
                  <a:schemeClr val="accent4">
                    <a:lumMod val="75000"/>
                  </a:schemeClr>
                </a:solidFill>
              </a:rPr>
              <a:t>David </a:t>
            </a:r>
            <a:r>
              <a:rPr lang="en-US" b="1" dirty="0" err="1">
                <a:solidFill>
                  <a:schemeClr val="accent4">
                    <a:lumMod val="75000"/>
                  </a:schemeClr>
                </a:solidFill>
              </a:rPr>
              <a:t>Sassoli</a:t>
            </a:r>
            <a:r>
              <a:rPr lang="en-US" b="1" dirty="0">
                <a:solidFill>
                  <a:schemeClr val="accent4">
                    <a:lumMod val="75000"/>
                  </a:schemeClr>
                </a:solidFill>
              </a:rPr>
              <a:t>, EPP </a:t>
            </a:r>
          </a:p>
          <a:p>
            <a:pPr algn="just"/>
            <a:r>
              <a:rPr lang="en-US" b="1" dirty="0">
                <a:solidFill>
                  <a:schemeClr val="accent4">
                    <a:lumMod val="75000"/>
                  </a:schemeClr>
                </a:solidFill>
              </a:rPr>
              <a:t>since 17 January 2017  </a:t>
            </a:r>
          </a:p>
        </p:txBody>
      </p:sp>
      <p:pic>
        <p:nvPicPr>
          <p:cNvPr id="6" name="Picture 5">
            <a:extLst>
              <a:ext uri="{FF2B5EF4-FFF2-40B4-BE49-F238E27FC236}">
                <a16:creationId xmlns:a16="http://schemas.microsoft.com/office/drawing/2014/main" id="{017C6F91-3021-490E-9925-EC5A84E2DEA3}"/>
              </a:ext>
            </a:extLst>
          </p:cNvPr>
          <p:cNvPicPr>
            <a:picLocks noChangeAspect="1"/>
          </p:cNvPicPr>
          <p:nvPr/>
        </p:nvPicPr>
        <p:blipFill>
          <a:blip r:embed="rId3"/>
          <a:stretch>
            <a:fillRect/>
          </a:stretch>
        </p:blipFill>
        <p:spPr>
          <a:xfrm>
            <a:off x="6706139" y="2261109"/>
            <a:ext cx="3219450" cy="4429125"/>
          </a:xfrm>
          <a:prstGeom prst="rect">
            <a:avLst/>
          </a:prstGeom>
        </p:spPr>
      </p:pic>
    </p:spTree>
    <p:extLst>
      <p:ext uri="{BB962C8B-B14F-4D97-AF65-F5344CB8AC3E}">
        <p14:creationId xmlns:p14="http://schemas.microsoft.com/office/powerpoint/2010/main" val="51110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Az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Bíróság</a:t>
            </a:r>
            <a:r>
              <a:rPr lang="en-US" b="1" dirty="0">
                <a:solidFill>
                  <a:schemeClr val="accent4">
                    <a:lumMod val="75000"/>
                  </a:schemeClr>
                </a:solidFill>
              </a:rPr>
              <a:t> </a:t>
            </a:r>
            <a:r>
              <a:rPr lang="en-US" b="1" dirty="0" err="1">
                <a:solidFill>
                  <a:schemeClr val="accent4">
                    <a:lumMod val="75000"/>
                  </a:schemeClr>
                </a:solidFill>
              </a:rPr>
              <a:t>döntése</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Parlament</a:t>
            </a:r>
            <a:r>
              <a:rPr lang="en-US" b="1" dirty="0">
                <a:solidFill>
                  <a:schemeClr val="accent4">
                    <a:lumMod val="75000"/>
                  </a:schemeClr>
                </a:solidFill>
              </a:rPr>
              <a:t> </a:t>
            </a:r>
            <a:r>
              <a:rPr lang="en-US" b="1" dirty="0" err="1">
                <a:solidFill>
                  <a:schemeClr val="accent4">
                    <a:lumMod val="75000"/>
                  </a:schemeClr>
                </a:solidFill>
              </a:rPr>
              <a:t>javára</a:t>
            </a:r>
            <a:r>
              <a:rPr lang="en-US" b="1" dirty="0">
                <a:solidFill>
                  <a:schemeClr val="accent4">
                    <a:lumMod val="75000"/>
                  </a:schemeClr>
                </a:solidFill>
              </a:rPr>
              <a:t>  a C-124/13 </a:t>
            </a:r>
            <a:r>
              <a:rPr lang="en-US" b="1" dirty="0" err="1">
                <a:solidFill>
                  <a:schemeClr val="accent4">
                    <a:lumMod val="75000"/>
                  </a:schemeClr>
                </a:solidFill>
              </a:rPr>
              <a:t>sz</a:t>
            </a:r>
            <a:r>
              <a:rPr lang="en-US" b="1" dirty="0">
                <a:solidFill>
                  <a:schemeClr val="accent4">
                    <a:lumMod val="75000"/>
                  </a:schemeClr>
                </a:solidFill>
              </a:rPr>
              <a:t>. </a:t>
            </a:r>
            <a:r>
              <a:rPr lang="en-US" b="1" dirty="0" err="1">
                <a:solidFill>
                  <a:schemeClr val="accent4">
                    <a:lumMod val="75000"/>
                  </a:schemeClr>
                </a:solidFill>
              </a:rPr>
              <a:t>ügyben</a:t>
            </a:r>
            <a:r>
              <a:rPr lang="en-US" b="1" dirty="0">
                <a:solidFill>
                  <a:schemeClr val="accent4">
                    <a:lumMod val="75000"/>
                  </a:schemeClr>
                </a:solidFill>
              </a:rPr>
              <a:t>. </a:t>
            </a:r>
          </a:p>
          <a:p>
            <a:pPr algn="just"/>
            <a:endParaRPr lang="en-US" b="1" dirty="0">
              <a:solidFill>
                <a:schemeClr val="accent4">
                  <a:lumMod val="75000"/>
                </a:schemeClr>
              </a:solidFill>
              <a:hlinkClick r:id="rId3"/>
            </a:endParaRPr>
          </a:p>
          <a:p>
            <a:pPr algn="just"/>
            <a:r>
              <a:rPr lang="en-US" b="1" dirty="0">
                <a:solidFill>
                  <a:schemeClr val="accent4">
                    <a:lumMod val="75000"/>
                  </a:schemeClr>
                </a:solidFill>
                <a:hlinkClick r:id="rId3"/>
              </a:rPr>
              <a:t>https://eur-lex.europa.eu/legal-content/EN/TXT/?uri=uriserv:OJ.C_.2013.156.01.0021.01.ENG</a:t>
            </a:r>
            <a:r>
              <a:rPr lang="en-US" b="1" dirty="0">
                <a:solidFill>
                  <a:schemeClr val="accent4">
                    <a:lumMod val="75000"/>
                  </a:schemeClr>
                </a:solidFill>
              </a:rPr>
              <a:t> </a:t>
            </a:r>
          </a:p>
          <a:p>
            <a:pPr algn="just"/>
            <a:endParaRPr lang="en-US" b="1" dirty="0">
              <a:solidFill>
                <a:schemeClr val="accent4">
                  <a:lumMod val="75000"/>
                </a:schemeClr>
              </a:solidFill>
            </a:endParaRPr>
          </a:p>
          <a:p>
            <a:pPr algn="just"/>
            <a:r>
              <a:rPr lang="en-US" b="1" dirty="0">
                <a:solidFill>
                  <a:schemeClr val="accent4">
                    <a:lumMod val="75000"/>
                  </a:schemeClr>
                </a:solidFill>
                <a:hlinkClick r:id="rId4"/>
              </a:rPr>
              <a:t>http://ebcd.org/european-court-of-justice-decides-in-favor-of-european-parliament-in-cod-case/</a:t>
            </a:r>
            <a:r>
              <a:rPr lang="en-US" b="1" dirty="0">
                <a:solidFill>
                  <a:schemeClr val="accent4">
                    <a:lumMod val="75000"/>
                  </a:schemeClr>
                </a:solidFill>
              </a:rPr>
              <a:t> </a:t>
            </a:r>
          </a:p>
        </p:txBody>
      </p:sp>
    </p:spTree>
    <p:extLst>
      <p:ext uri="{BB962C8B-B14F-4D97-AF65-F5344CB8AC3E}">
        <p14:creationId xmlns:p14="http://schemas.microsoft.com/office/powerpoint/2010/main" val="16992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Szirbik, </a:t>
            </a:r>
            <a:r>
              <a:rPr lang="en-US" sz="2400" b="1" i="1" dirty="0">
                <a:solidFill>
                  <a:schemeClr val="accent4">
                    <a:lumMod val="75000"/>
                  </a:schemeClr>
                </a:solidFill>
              </a:rPr>
              <a:t>Az EU </a:t>
            </a:r>
            <a:r>
              <a:rPr lang="en-US" sz="2400" b="1" i="1" dirty="0" err="1">
                <a:solidFill>
                  <a:schemeClr val="accent4">
                    <a:lumMod val="75000"/>
                  </a:schemeClr>
                </a:solidFill>
              </a:rPr>
              <a:t>Jogrendszere</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3448619"/>
          </a:xfrm>
        </p:spPr>
        <p:txBody>
          <a:bodyPr>
            <a:normAutofit/>
          </a:bodyPr>
          <a:lstStyle/>
          <a:p>
            <a:pPr algn="just"/>
            <a:r>
              <a:rPr lang="en-US" dirty="0">
                <a:solidFill>
                  <a:schemeClr val="accent4">
                    <a:lumMod val="75000"/>
                  </a:schemeClr>
                </a:solidFill>
              </a:rPr>
              <a:t>Dr. Szirbik </a:t>
            </a:r>
            <a:r>
              <a:rPr lang="en-US" dirty="0" err="1">
                <a:solidFill>
                  <a:schemeClr val="accent4">
                    <a:lumMod val="75000"/>
                  </a:schemeClr>
                </a:solidFill>
              </a:rPr>
              <a:t>Miklós</a:t>
            </a:r>
            <a:r>
              <a:rPr lang="en-US" dirty="0">
                <a:solidFill>
                  <a:schemeClr val="accent4">
                    <a:lumMod val="75000"/>
                  </a:schemeClr>
                </a:solidFill>
              </a:rPr>
              <a:t> LL.M.</a:t>
            </a:r>
          </a:p>
          <a:p>
            <a:pPr algn="just"/>
            <a:r>
              <a:rPr lang="en-US" dirty="0">
                <a:solidFill>
                  <a:schemeClr val="accent4">
                    <a:lumMod val="75000"/>
                  </a:schemeClr>
                </a:solidFill>
              </a:rPr>
              <a:t>IBS, </a:t>
            </a:r>
            <a:r>
              <a:rPr lang="en-US" dirty="0" err="1">
                <a:solidFill>
                  <a:schemeClr val="accent4">
                    <a:lumMod val="75000"/>
                  </a:schemeClr>
                </a:solidFill>
              </a:rPr>
              <a:t>NKE</a:t>
            </a:r>
            <a:endParaRPr lang="en-US" dirty="0">
              <a:solidFill>
                <a:schemeClr val="accent4">
                  <a:lumMod val="75000"/>
                </a:schemeClr>
              </a:solidFill>
            </a:endParaRPr>
          </a:p>
          <a:p>
            <a:pPr algn="just"/>
            <a:r>
              <a:rPr lang="en-US" dirty="0">
                <a:solidFill>
                  <a:schemeClr val="accent4">
                    <a:lumMod val="75000"/>
                  </a:schemeClr>
                </a:solidFill>
              </a:rPr>
              <a:t>Goethe University 2005, Frankfurt am Main</a:t>
            </a:r>
          </a:p>
          <a:p>
            <a:pPr algn="just"/>
            <a:r>
              <a:rPr lang="en-US" dirty="0">
                <a:solidFill>
                  <a:schemeClr val="accent4">
                    <a:lumMod val="75000"/>
                  </a:schemeClr>
                </a:solidFill>
              </a:rPr>
              <a:t>2005 FPS, Frankfurt am Main </a:t>
            </a:r>
            <a:r>
              <a:rPr lang="en-US" dirty="0" err="1">
                <a:solidFill>
                  <a:schemeClr val="accent4">
                    <a:lumMod val="75000"/>
                  </a:schemeClr>
                </a:solidFill>
              </a:rPr>
              <a:t>Europan</a:t>
            </a:r>
            <a:r>
              <a:rPr lang="en-US" dirty="0">
                <a:solidFill>
                  <a:schemeClr val="accent4">
                    <a:lumMod val="75000"/>
                  </a:schemeClr>
                </a:solidFill>
              </a:rPr>
              <a:t> Law</a:t>
            </a:r>
          </a:p>
          <a:p>
            <a:pPr algn="just"/>
            <a:r>
              <a:rPr lang="en-US" dirty="0" err="1">
                <a:solidFill>
                  <a:schemeClr val="accent4">
                    <a:lumMod val="75000"/>
                  </a:schemeClr>
                </a:solidFill>
              </a:rPr>
              <a:t>Andrássy</a:t>
            </a:r>
            <a:r>
              <a:rPr lang="en-US" dirty="0">
                <a:solidFill>
                  <a:schemeClr val="accent4">
                    <a:lumMod val="75000"/>
                  </a:schemeClr>
                </a:solidFill>
              </a:rPr>
              <a:t> University Budapest 2011</a:t>
            </a:r>
          </a:p>
          <a:p>
            <a:pPr algn="just"/>
            <a:r>
              <a:rPr lang="en-US" dirty="0">
                <a:solidFill>
                  <a:schemeClr val="accent4">
                    <a:lumMod val="75000"/>
                  </a:schemeClr>
                </a:solidFill>
              </a:rPr>
              <a:t>2011 – </a:t>
            </a:r>
            <a:r>
              <a:rPr lang="en-US" dirty="0" err="1">
                <a:solidFill>
                  <a:schemeClr val="accent4">
                    <a:lumMod val="75000"/>
                  </a:schemeClr>
                </a:solidFill>
              </a:rPr>
              <a:t>GIZ</a:t>
            </a:r>
            <a:endParaRPr lang="en-US" dirty="0">
              <a:solidFill>
                <a:schemeClr val="accent4">
                  <a:lumMod val="75000"/>
                </a:schemeClr>
              </a:solidFill>
            </a:endParaRPr>
          </a:p>
          <a:p>
            <a:pPr algn="just"/>
            <a:r>
              <a:rPr lang="en-US" dirty="0">
                <a:solidFill>
                  <a:schemeClr val="accent4">
                    <a:lumMod val="75000"/>
                  </a:schemeClr>
                </a:solidFill>
              </a:rPr>
              <a:t>Prime Minister’s Office </a:t>
            </a:r>
            <a:r>
              <a:rPr lang="en-US" b="1" dirty="0">
                <a:solidFill>
                  <a:schemeClr val="accent4">
                    <a:lumMod val="75000"/>
                  </a:schemeClr>
                </a:solidFill>
              </a:rPr>
              <a:t>State Aid Monitoring Office 2012-2016</a:t>
            </a:r>
          </a:p>
          <a:p>
            <a:pPr algn="just"/>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236513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 Case C‑73/17</a:t>
            </a:r>
            <a:r>
              <a:rPr lang="hu-HU" b="1" dirty="0">
                <a:solidFill>
                  <a:schemeClr val="accent4">
                    <a:lumMod val="75000"/>
                  </a:schemeClr>
                </a:solidFill>
              </a:rPr>
              <a:t> (France v. </a:t>
            </a:r>
            <a:r>
              <a:rPr lang="hu-HU" b="1">
                <a:solidFill>
                  <a:schemeClr val="accent4">
                    <a:lumMod val="75000"/>
                  </a:schemeClr>
                </a:solidFill>
              </a:rPr>
              <a:t>EP)</a:t>
            </a:r>
            <a:endParaRPr lang="en-US" b="1" dirty="0">
              <a:solidFill>
                <a:schemeClr val="accent4">
                  <a:lumMod val="75000"/>
                </a:schemeClr>
              </a:solidFill>
              <a:hlinkClick r:id="rId3"/>
            </a:endParaRPr>
          </a:p>
        </p:txBody>
      </p:sp>
    </p:spTree>
    <p:extLst>
      <p:ext uri="{BB962C8B-B14F-4D97-AF65-F5344CB8AC3E}">
        <p14:creationId xmlns:p14="http://schemas.microsoft.com/office/powerpoint/2010/main" val="315246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err="1">
                <a:solidFill>
                  <a:schemeClr val="accent4">
                    <a:lumMod val="75000"/>
                  </a:schemeClr>
                </a:solidFill>
              </a:rPr>
              <a:t>Köszönöm</a:t>
            </a:r>
            <a:r>
              <a:rPr lang="en-US" b="1" i="1" dirty="0">
                <a:solidFill>
                  <a:schemeClr val="accent4">
                    <a:lumMod val="75000"/>
                  </a:schemeClr>
                </a:solidFill>
              </a:rPr>
              <a:t> a </a:t>
            </a:r>
            <a:r>
              <a:rPr lang="en-US" b="1" i="1" dirty="0" err="1">
                <a:solidFill>
                  <a:schemeClr val="accent4">
                    <a:lumMod val="75000"/>
                  </a:schemeClr>
                </a:solidFill>
              </a:rPr>
              <a:t>figyelmüket</a:t>
            </a:r>
            <a:r>
              <a:rPr lang="en-US" b="1" i="1" dirty="0">
                <a:solidFill>
                  <a:schemeClr val="accent4">
                    <a:lumMod val="75000"/>
                  </a:schemeClr>
                </a:solidFill>
              </a:rPr>
              <a:t>!</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Az EU </a:t>
            </a:r>
            <a:r>
              <a:rPr lang="en-US" sz="2400" b="1" i="1" dirty="0" err="1">
                <a:solidFill>
                  <a:schemeClr val="accent4">
                    <a:lumMod val="75000"/>
                  </a:schemeClr>
                </a:solidFill>
              </a:rPr>
              <a:t>Jogrendszere</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a:bodyPr>
          <a:lstStyle/>
          <a:p>
            <a:pPr algn="just"/>
            <a:r>
              <a:rPr lang="en-US" sz="3200" b="1" dirty="0" err="1">
                <a:solidFill>
                  <a:schemeClr val="accent4">
                    <a:lumMod val="75000"/>
                  </a:schemeClr>
                </a:solidFill>
              </a:rPr>
              <a:t>Ismétlés</a:t>
            </a:r>
            <a:r>
              <a:rPr lang="en-US" sz="3200" b="1" dirty="0">
                <a:solidFill>
                  <a:schemeClr val="accent4">
                    <a:lumMod val="75000"/>
                  </a:schemeClr>
                </a:solidFill>
              </a:rPr>
              <a:t>: </a:t>
            </a:r>
          </a:p>
          <a:p>
            <a:pPr algn="just"/>
            <a:endParaRPr lang="en-US" dirty="0">
              <a:solidFill>
                <a:schemeClr val="accent4">
                  <a:lumMod val="75000"/>
                </a:schemeClr>
              </a:solidFill>
            </a:endParaRPr>
          </a:p>
          <a:p>
            <a:pPr algn="just"/>
            <a:r>
              <a:rPr lang="en-US" dirty="0" err="1">
                <a:solidFill>
                  <a:schemeClr val="accent4">
                    <a:lumMod val="75000"/>
                  </a:schemeClr>
                </a:solidFill>
              </a:rPr>
              <a:t>Mit</a:t>
            </a:r>
            <a:r>
              <a:rPr lang="en-US" dirty="0">
                <a:solidFill>
                  <a:schemeClr val="accent4">
                    <a:lumMod val="75000"/>
                  </a:schemeClr>
                </a:solidFill>
              </a:rPr>
              <a:t> </a:t>
            </a:r>
            <a:r>
              <a:rPr lang="en-US" dirty="0" err="1">
                <a:solidFill>
                  <a:schemeClr val="accent4">
                    <a:lumMod val="75000"/>
                  </a:schemeClr>
                </a:solidFill>
              </a:rPr>
              <a:t>értünk</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alatt</a:t>
            </a:r>
            <a:r>
              <a:rPr lang="en-US" dirty="0">
                <a:solidFill>
                  <a:schemeClr val="accent4">
                    <a:lumMod val="75000"/>
                  </a:schemeClr>
                </a:solidFill>
              </a:rPr>
              <a:t>, </a:t>
            </a:r>
            <a:r>
              <a:rPr lang="en-US" dirty="0" err="1">
                <a:solidFill>
                  <a:schemeClr val="accent4">
                    <a:lumMod val="75000"/>
                  </a:schemeClr>
                </a:solidFill>
              </a:rPr>
              <a:t>hogy</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 jog sui generis </a:t>
            </a:r>
            <a:r>
              <a:rPr lang="en-US" dirty="0" err="1">
                <a:solidFill>
                  <a:schemeClr val="accent4">
                    <a:lumMod val="75000"/>
                  </a:schemeClr>
                </a:solidFill>
              </a:rPr>
              <a:t>jelleg</a:t>
            </a:r>
            <a:r>
              <a:rPr lang="hu-HU" dirty="0">
                <a:solidFill>
                  <a:schemeClr val="accent4">
                    <a:lumMod val="75000"/>
                  </a:schemeClr>
                </a:solidFill>
              </a:rPr>
              <a:t>ű</a:t>
            </a:r>
            <a:r>
              <a:rPr lang="en-US" dirty="0">
                <a:solidFill>
                  <a:schemeClr val="accent4">
                    <a:lumMod val="75000"/>
                  </a:schemeClr>
                </a:solidFill>
              </a:rPr>
              <a:t>?</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3681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Az EU </a:t>
            </a:r>
            <a:r>
              <a:rPr lang="en-US" sz="2400" b="1" i="1" dirty="0" err="1">
                <a:solidFill>
                  <a:schemeClr val="accent4">
                    <a:lumMod val="75000"/>
                  </a:schemeClr>
                </a:solidFill>
              </a:rPr>
              <a:t>Jogrendszere</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399612"/>
          </a:xfrm>
        </p:spPr>
        <p:txBody>
          <a:bodyPr>
            <a:normAutofit fontScale="92500" lnSpcReduction="10000"/>
          </a:bodyPr>
          <a:lstStyle/>
          <a:p>
            <a:pPr algn="just"/>
            <a:r>
              <a:rPr lang="en-US" b="1" dirty="0" err="1">
                <a:solidFill>
                  <a:schemeClr val="accent4">
                    <a:lumMod val="75000"/>
                  </a:schemeClr>
                </a:solidFill>
              </a:rPr>
              <a:t>Mit</a:t>
            </a:r>
            <a:r>
              <a:rPr lang="en-US" b="1" dirty="0">
                <a:solidFill>
                  <a:schemeClr val="accent4">
                    <a:lumMod val="75000"/>
                  </a:schemeClr>
                </a:solidFill>
              </a:rPr>
              <a:t> </a:t>
            </a:r>
            <a:r>
              <a:rPr lang="en-US" b="1" dirty="0" err="1">
                <a:solidFill>
                  <a:schemeClr val="accent4">
                    <a:lumMod val="75000"/>
                  </a:schemeClr>
                </a:solidFill>
              </a:rPr>
              <a:t>értünk</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alatt</a:t>
            </a:r>
            <a:r>
              <a:rPr lang="en-US" b="1" dirty="0">
                <a:solidFill>
                  <a:schemeClr val="accent4">
                    <a:lumMod val="75000"/>
                  </a:schemeClr>
                </a:solidFill>
              </a:rPr>
              <a:t>, </a:t>
            </a:r>
            <a:r>
              <a:rPr lang="en-US" b="1" dirty="0" err="1">
                <a:solidFill>
                  <a:schemeClr val="accent4">
                    <a:lumMod val="75000"/>
                  </a:schemeClr>
                </a:solidFill>
              </a:rPr>
              <a:t>hogy</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EU jog sui generis </a:t>
            </a:r>
            <a:r>
              <a:rPr lang="en-US" b="1" dirty="0" err="1">
                <a:solidFill>
                  <a:schemeClr val="accent4">
                    <a:lumMod val="75000"/>
                  </a:schemeClr>
                </a:solidFill>
              </a:rPr>
              <a:t>jelleg</a:t>
            </a:r>
            <a:r>
              <a:rPr lang="hu-HU" b="1" dirty="0">
                <a:solidFill>
                  <a:schemeClr val="accent4">
                    <a:lumMod val="75000"/>
                  </a:schemeClr>
                </a:solidFill>
              </a:rPr>
              <a:t>ű</a:t>
            </a:r>
            <a:r>
              <a:rPr lang="en-US" b="1" dirty="0">
                <a:solidFill>
                  <a:schemeClr val="accent4">
                    <a:lumMod val="75000"/>
                  </a:schemeClr>
                </a:solidFill>
              </a:rPr>
              <a:t>?</a:t>
            </a:r>
          </a:p>
          <a:p>
            <a:pPr algn="just"/>
            <a:endParaRPr lang="en-US" dirty="0">
              <a:solidFill>
                <a:schemeClr val="accent4">
                  <a:lumMod val="75000"/>
                </a:schemeClr>
              </a:solidFill>
            </a:endParaRPr>
          </a:p>
          <a:p>
            <a:pPr algn="just"/>
            <a:r>
              <a:rPr lang="en-US" dirty="0">
                <a:solidFill>
                  <a:schemeClr val="accent4">
                    <a:lumMod val="75000"/>
                  </a:schemeClr>
                </a:solidFill>
              </a:rPr>
              <a:t>AZ EU-t </a:t>
            </a:r>
            <a:r>
              <a:rPr lang="en-US" dirty="0" err="1">
                <a:solidFill>
                  <a:schemeClr val="accent4">
                    <a:lumMod val="75000"/>
                  </a:schemeClr>
                </a:solidFill>
              </a:rPr>
              <a:t>nemzetközi</a:t>
            </a:r>
            <a:r>
              <a:rPr lang="en-US" dirty="0">
                <a:solidFill>
                  <a:schemeClr val="accent4">
                    <a:lumMod val="75000"/>
                  </a:schemeClr>
                </a:solidFill>
              </a:rPr>
              <a:t> </a:t>
            </a:r>
            <a:r>
              <a:rPr lang="en-US" dirty="0" err="1">
                <a:solidFill>
                  <a:schemeClr val="accent4">
                    <a:lumMod val="75000"/>
                  </a:schemeClr>
                </a:solidFill>
              </a:rPr>
              <a:t>szerződés</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hozták</a:t>
            </a:r>
            <a:r>
              <a:rPr lang="en-US" dirty="0">
                <a:solidFill>
                  <a:schemeClr val="accent4">
                    <a:lumMod val="75000"/>
                  </a:schemeClr>
                </a:solidFill>
              </a:rPr>
              <a:t> </a:t>
            </a:r>
            <a:r>
              <a:rPr lang="en-US" dirty="0" err="1">
                <a:solidFill>
                  <a:schemeClr val="accent4">
                    <a:lumMod val="75000"/>
                  </a:schemeClr>
                </a:solidFill>
              </a:rPr>
              <a:t>létre</a:t>
            </a:r>
            <a:r>
              <a:rPr lang="en-US" dirty="0">
                <a:solidFill>
                  <a:schemeClr val="accent4">
                    <a:lumMod val="75000"/>
                  </a:schemeClr>
                </a:solidFill>
              </a:rPr>
              <a:t>, </a:t>
            </a:r>
            <a:r>
              <a:rPr lang="en-US" dirty="0" err="1">
                <a:solidFill>
                  <a:schemeClr val="accent4">
                    <a:lumMod val="75000"/>
                  </a:schemeClr>
                </a:solidFill>
              </a:rPr>
              <a:t>ugyanakkor</a:t>
            </a:r>
            <a:r>
              <a:rPr lang="en-US" dirty="0">
                <a:solidFill>
                  <a:schemeClr val="accent4">
                    <a:lumMod val="75000"/>
                  </a:schemeClr>
                </a:solidFill>
              </a:rPr>
              <a:t> </a:t>
            </a:r>
            <a:r>
              <a:rPr lang="en-US" dirty="0" err="1">
                <a:solidFill>
                  <a:schemeClr val="accent4">
                    <a:lumMod val="75000"/>
                  </a:schemeClr>
                </a:solidFill>
              </a:rPr>
              <a:t>saját</a:t>
            </a:r>
            <a:r>
              <a:rPr lang="en-US" dirty="0">
                <a:solidFill>
                  <a:schemeClr val="accent4">
                    <a:lumMod val="75000"/>
                  </a:schemeClr>
                </a:solidFill>
              </a:rPr>
              <a:t> </a:t>
            </a:r>
            <a:r>
              <a:rPr lang="en-US" dirty="0" err="1">
                <a:solidFill>
                  <a:schemeClr val="accent4">
                    <a:lumMod val="75000"/>
                  </a:schemeClr>
                </a:solidFill>
              </a:rPr>
              <a:t>jogalkotási</a:t>
            </a:r>
            <a:r>
              <a:rPr lang="en-US" dirty="0">
                <a:solidFill>
                  <a:schemeClr val="accent4">
                    <a:lumMod val="75000"/>
                  </a:schemeClr>
                </a:solidFill>
              </a:rPr>
              <a:t> </a:t>
            </a:r>
            <a:r>
              <a:rPr lang="en-US" dirty="0" err="1">
                <a:solidFill>
                  <a:schemeClr val="accent4">
                    <a:lumMod val="75000"/>
                  </a:schemeClr>
                </a:solidFill>
              </a:rPr>
              <a:t>kompetenciákkal</a:t>
            </a:r>
            <a:r>
              <a:rPr lang="en-US" dirty="0">
                <a:solidFill>
                  <a:schemeClr val="accent4">
                    <a:lumMod val="75000"/>
                  </a:schemeClr>
                </a:solidFill>
              </a:rPr>
              <a:t> </a:t>
            </a:r>
            <a:r>
              <a:rPr lang="en-US" dirty="0" err="1">
                <a:solidFill>
                  <a:schemeClr val="accent4">
                    <a:lumMod val="75000"/>
                  </a:schemeClr>
                </a:solidFill>
              </a:rPr>
              <a:t>rendelkezik</a:t>
            </a:r>
            <a:r>
              <a:rPr lang="en-US" dirty="0">
                <a:solidFill>
                  <a:schemeClr val="accent4">
                    <a:lumMod val="75000"/>
                  </a:schemeClr>
                </a:solidFill>
              </a:rPr>
              <a:t> a </a:t>
            </a:r>
            <a:r>
              <a:rPr lang="en-US" dirty="0" err="1">
                <a:solidFill>
                  <a:schemeClr val="accent4">
                    <a:lumMod val="75000"/>
                  </a:schemeClr>
                </a:solidFill>
              </a:rPr>
              <a:t>rá</a:t>
            </a:r>
            <a:r>
              <a:rPr lang="en-US" dirty="0">
                <a:solidFill>
                  <a:schemeClr val="accent4">
                    <a:lumMod val="75000"/>
                  </a:schemeClr>
                </a:solidFill>
              </a:rPr>
              <a:t> </a:t>
            </a:r>
            <a:r>
              <a:rPr lang="en-US" dirty="0" err="1">
                <a:solidFill>
                  <a:schemeClr val="accent4">
                    <a:lumMod val="75000"/>
                  </a:schemeClr>
                </a:solidFill>
              </a:rPr>
              <a:t>átruházot</a:t>
            </a:r>
            <a:r>
              <a:rPr lang="en-US" dirty="0">
                <a:solidFill>
                  <a:schemeClr val="accent4">
                    <a:lumMod val="75000"/>
                  </a:schemeClr>
                </a:solidFill>
              </a:rPr>
              <a:t> </a:t>
            </a:r>
            <a:r>
              <a:rPr lang="en-US" dirty="0" err="1">
                <a:solidFill>
                  <a:schemeClr val="accent4">
                    <a:lumMod val="75000"/>
                  </a:schemeClr>
                </a:solidFill>
              </a:rPr>
              <a:t>hatáskör</a:t>
            </a:r>
            <a:r>
              <a:rPr lang="en-US" dirty="0">
                <a:solidFill>
                  <a:schemeClr val="accent4">
                    <a:lumMod val="75000"/>
                  </a:schemeClr>
                </a:solidFill>
              </a:rPr>
              <a:t> </a:t>
            </a:r>
            <a:r>
              <a:rPr lang="en-US" dirty="0" err="1">
                <a:solidFill>
                  <a:schemeClr val="accent4">
                    <a:lumMod val="75000"/>
                  </a:schemeClr>
                </a:solidFill>
              </a:rPr>
              <a:t>keretében</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általa</a:t>
            </a:r>
            <a:r>
              <a:rPr lang="en-US" dirty="0">
                <a:solidFill>
                  <a:schemeClr val="accent4">
                    <a:lumMod val="75000"/>
                  </a:schemeClr>
                </a:solidFill>
              </a:rPr>
              <a:t> </a:t>
            </a:r>
            <a:r>
              <a:rPr lang="en-US" dirty="0" err="1">
                <a:solidFill>
                  <a:schemeClr val="accent4">
                    <a:lumMod val="75000"/>
                  </a:schemeClr>
                </a:solidFill>
              </a:rPr>
              <a:t>elfogadott</a:t>
            </a:r>
            <a:r>
              <a:rPr lang="en-US" dirty="0">
                <a:solidFill>
                  <a:schemeClr val="accent4">
                    <a:lumMod val="75000"/>
                  </a:schemeClr>
                </a:solidFill>
              </a:rPr>
              <a:t> </a:t>
            </a:r>
            <a:r>
              <a:rPr lang="en-US" dirty="0" err="1">
                <a:solidFill>
                  <a:schemeClr val="accent4">
                    <a:lumMod val="75000"/>
                  </a:schemeClr>
                </a:solidFill>
              </a:rPr>
              <a:t>jogszabályok</a:t>
            </a:r>
            <a:r>
              <a:rPr lang="en-US" dirty="0">
                <a:solidFill>
                  <a:schemeClr val="accent4">
                    <a:lumMod val="75000"/>
                  </a:schemeClr>
                </a:solidFill>
              </a:rPr>
              <a:t> a </a:t>
            </a:r>
            <a:r>
              <a:rPr lang="en-US" dirty="0" err="1">
                <a:solidFill>
                  <a:schemeClr val="accent4">
                    <a:lumMod val="75000"/>
                  </a:schemeClr>
                </a:solidFill>
              </a:rPr>
              <a:t>tagállamok</a:t>
            </a:r>
            <a:r>
              <a:rPr lang="en-US" dirty="0">
                <a:solidFill>
                  <a:schemeClr val="accent4">
                    <a:lumMod val="75000"/>
                  </a:schemeClr>
                </a:solidFill>
              </a:rPr>
              <a:t> </a:t>
            </a:r>
            <a:r>
              <a:rPr lang="en-US" dirty="0" err="1">
                <a:solidFill>
                  <a:schemeClr val="accent4">
                    <a:lumMod val="75000"/>
                  </a:schemeClr>
                </a:solidFill>
              </a:rPr>
              <a:t>számára</a:t>
            </a:r>
            <a:r>
              <a:rPr lang="en-US" dirty="0">
                <a:solidFill>
                  <a:schemeClr val="accent4">
                    <a:lumMod val="75000"/>
                  </a:schemeClr>
                </a:solidFill>
              </a:rPr>
              <a:t> is </a:t>
            </a:r>
            <a:r>
              <a:rPr lang="en-US" dirty="0" err="1">
                <a:solidFill>
                  <a:schemeClr val="accent4">
                    <a:lumMod val="75000"/>
                  </a:schemeClr>
                </a:solidFill>
              </a:rPr>
              <a:t>kötelező</a:t>
            </a:r>
            <a:r>
              <a:rPr lang="en-US" dirty="0">
                <a:solidFill>
                  <a:schemeClr val="accent4">
                    <a:lumMod val="75000"/>
                  </a:schemeClr>
                </a:solidFill>
              </a:rPr>
              <a:t> </a:t>
            </a:r>
            <a:r>
              <a:rPr lang="en-US" dirty="0" err="1">
                <a:solidFill>
                  <a:schemeClr val="accent4">
                    <a:lumMod val="75000"/>
                  </a:schemeClr>
                </a:solidFill>
              </a:rPr>
              <a:t>erővel</a:t>
            </a:r>
            <a:r>
              <a:rPr lang="en-US" dirty="0">
                <a:solidFill>
                  <a:schemeClr val="accent4">
                    <a:lumMod val="75000"/>
                  </a:schemeClr>
                </a:solidFill>
              </a:rPr>
              <a:t> </a:t>
            </a:r>
            <a:r>
              <a:rPr lang="en-US" dirty="0" err="1">
                <a:solidFill>
                  <a:schemeClr val="accent4">
                    <a:lumMod val="75000"/>
                  </a:schemeClr>
                </a:solidFill>
              </a:rPr>
              <a:t>bírnak</a:t>
            </a:r>
            <a:r>
              <a:rPr lang="en-US" dirty="0">
                <a:solidFill>
                  <a:schemeClr val="accent4">
                    <a:lumMod val="75000"/>
                  </a:schemeClr>
                </a:solidFill>
              </a:rPr>
              <a:t>. </a:t>
            </a:r>
          </a:p>
          <a:p>
            <a:pPr algn="just"/>
            <a:endParaRPr lang="en-US" dirty="0">
              <a:solidFill>
                <a:schemeClr val="accent4">
                  <a:lumMod val="75000"/>
                </a:schemeClr>
              </a:solidFill>
            </a:endParaRPr>
          </a:p>
          <a:p>
            <a:pPr algn="just"/>
            <a:r>
              <a:rPr lang="en-US" dirty="0" err="1">
                <a:solidFill>
                  <a:schemeClr val="accent4">
                    <a:lumMod val="75000"/>
                  </a:schemeClr>
                </a:solidFill>
              </a:rPr>
              <a:t>Ehhez</a:t>
            </a:r>
            <a:r>
              <a:rPr lang="en-US" dirty="0">
                <a:solidFill>
                  <a:schemeClr val="accent4">
                    <a:lumMod val="75000"/>
                  </a:schemeClr>
                </a:solidFill>
              </a:rPr>
              <a:t> </a:t>
            </a:r>
            <a:r>
              <a:rPr lang="en-US" dirty="0" err="1">
                <a:solidFill>
                  <a:schemeClr val="accent4">
                    <a:lumMod val="75000"/>
                  </a:schemeClr>
                </a:solidFill>
              </a:rPr>
              <a:t>képest</a:t>
            </a:r>
            <a:r>
              <a:rPr lang="en-US" dirty="0">
                <a:solidFill>
                  <a:schemeClr val="accent4">
                    <a:lumMod val="75000"/>
                  </a:schemeClr>
                </a:solidFill>
              </a:rPr>
              <a:t> </a:t>
            </a:r>
            <a:r>
              <a:rPr lang="en-US" dirty="0" err="1">
                <a:solidFill>
                  <a:schemeClr val="accent4">
                    <a:lumMod val="75000"/>
                  </a:schemeClr>
                </a:solidFill>
              </a:rPr>
              <a:t>például</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ENSZ</a:t>
            </a:r>
            <a:r>
              <a:rPr lang="en-US" dirty="0">
                <a:solidFill>
                  <a:schemeClr val="accent4">
                    <a:lumMod val="75000"/>
                  </a:schemeClr>
                </a:solidFill>
              </a:rPr>
              <a:t>, </a:t>
            </a:r>
            <a:r>
              <a:rPr lang="en-US" dirty="0" err="1">
                <a:solidFill>
                  <a:schemeClr val="accent4">
                    <a:lumMod val="75000"/>
                  </a:schemeClr>
                </a:solidFill>
              </a:rPr>
              <a:t>illetve</a:t>
            </a:r>
            <a:r>
              <a:rPr lang="en-US" dirty="0">
                <a:solidFill>
                  <a:schemeClr val="accent4">
                    <a:lumMod val="75000"/>
                  </a:schemeClr>
                </a:solidFill>
              </a:rPr>
              <a:t> </a:t>
            </a:r>
            <a:r>
              <a:rPr lang="en-US" dirty="0" err="1">
                <a:solidFill>
                  <a:schemeClr val="accent4">
                    <a:lumMod val="75000"/>
                  </a:schemeClr>
                </a:solidFill>
              </a:rPr>
              <a:t>más</a:t>
            </a:r>
            <a:r>
              <a:rPr lang="en-US" dirty="0">
                <a:solidFill>
                  <a:schemeClr val="accent4">
                    <a:lumMod val="75000"/>
                  </a:schemeClr>
                </a:solidFill>
              </a:rPr>
              <a:t> </a:t>
            </a:r>
            <a:r>
              <a:rPr lang="en-US" dirty="0" err="1">
                <a:solidFill>
                  <a:schemeClr val="accent4">
                    <a:lumMod val="75000"/>
                  </a:schemeClr>
                </a:solidFill>
              </a:rPr>
              <a:t>nemzetközi</a:t>
            </a:r>
            <a:r>
              <a:rPr lang="en-US" dirty="0">
                <a:solidFill>
                  <a:schemeClr val="accent4">
                    <a:lumMod val="75000"/>
                  </a:schemeClr>
                </a:solidFill>
              </a:rPr>
              <a:t> </a:t>
            </a:r>
            <a:r>
              <a:rPr lang="en-US" dirty="0" err="1">
                <a:solidFill>
                  <a:schemeClr val="accent4">
                    <a:lumMod val="75000"/>
                  </a:schemeClr>
                </a:solidFill>
              </a:rPr>
              <a:t>szervezetek</a:t>
            </a:r>
            <a:r>
              <a:rPr lang="en-US" dirty="0">
                <a:solidFill>
                  <a:schemeClr val="accent4">
                    <a:lumMod val="75000"/>
                  </a:schemeClr>
                </a:solidFill>
              </a:rPr>
              <a:t> </a:t>
            </a:r>
            <a:r>
              <a:rPr lang="en-US" dirty="0" err="1">
                <a:solidFill>
                  <a:schemeClr val="accent4">
                    <a:lumMod val="75000"/>
                  </a:schemeClr>
                </a:solidFill>
              </a:rPr>
              <a:t>jogalkotásra</a:t>
            </a:r>
            <a:r>
              <a:rPr lang="en-US" dirty="0">
                <a:solidFill>
                  <a:schemeClr val="accent4">
                    <a:lumMod val="75000"/>
                  </a:schemeClr>
                </a:solidFill>
              </a:rPr>
              <a:t> </a:t>
            </a:r>
            <a:r>
              <a:rPr lang="en-US" dirty="0" err="1">
                <a:solidFill>
                  <a:schemeClr val="accent4">
                    <a:lumMod val="75000"/>
                  </a:schemeClr>
                </a:solidFill>
              </a:rPr>
              <a:t>vonatkozó</a:t>
            </a:r>
            <a:r>
              <a:rPr lang="en-US" dirty="0">
                <a:solidFill>
                  <a:schemeClr val="accent4">
                    <a:lumMod val="75000"/>
                  </a:schemeClr>
                </a:solidFill>
              </a:rPr>
              <a:t> </a:t>
            </a:r>
            <a:r>
              <a:rPr lang="en-US" dirty="0" err="1">
                <a:solidFill>
                  <a:schemeClr val="accent4">
                    <a:lumMod val="75000"/>
                  </a:schemeClr>
                </a:solidFill>
              </a:rPr>
              <a:t>hatásköre</a:t>
            </a:r>
            <a:r>
              <a:rPr lang="en-US" dirty="0">
                <a:solidFill>
                  <a:schemeClr val="accent4">
                    <a:lumMod val="75000"/>
                  </a:schemeClr>
                </a:solidFill>
              </a:rPr>
              <a:t> </a:t>
            </a:r>
            <a:r>
              <a:rPr lang="en-US" dirty="0" err="1">
                <a:solidFill>
                  <a:schemeClr val="accent4">
                    <a:lumMod val="75000"/>
                  </a:schemeClr>
                </a:solidFill>
              </a:rPr>
              <a:t>nagyon</a:t>
            </a:r>
            <a:r>
              <a:rPr lang="en-US" dirty="0">
                <a:solidFill>
                  <a:schemeClr val="accent4">
                    <a:lumMod val="75000"/>
                  </a:schemeClr>
                </a:solidFill>
              </a:rPr>
              <a:t> </a:t>
            </a:r>
            <a:r>
              <a:rPr lang="en-US" dirty="0" err="1">
                <a:solidFill>
                  <a:schemeClr val="accent4">
                    <a:lumMod val="75000"/>
                  </a:schemeClr>
                </a:solidFill>
              </a:rPr>
              <a:t>korlátozott</a:t>
            </a:r>
            <a:r>
              <a:rPr lang="en-US" dirty="0">
                <a:solidFill>
                  <a:schemeClr val="accent4">
                    <a:lumMod val="75000"/>
                  </a:schemeClr>
                </a:solidFill>
              </a:rPr>
              <a:t>. </a:t>
            </a:r>
          </a:p>
          <a:p>
            <a:pPr algn="just"/>
            <a:endParaRPr lang="en-US" dirty="0">
              <a:solidFill>
                <a:schemeClr val="accent4">
                  <a:lumMod val="75000"/>
                </a:schemeClr>
              </a:solidFill>
            </a:endParaRPr>
          </a:p>
          <a:p>
            <a:pPr algn="just"/>
            <a:r>
              <a:rPr lang="en-US" dirty="0">
                <a:solidFill>
                  <a:schemeClr val="accent4">
                    <a:lumMod val="75000"/>
                  </a:schemeClr>
                </a:solidFill>
              </a:rPr>
              <a:t>Az </a:t>
            </a:r>
            <a:r>
              <a:rPr lang="en-US" dirty="0" err="1">
                <a:solidFill>
                  <a:schemeClr val="accent4">
                    <a:lumMod val="75000"/>
                  </a:schemeClr>
                </a:solidFill>
              </a:rPr>
              <a:t>Egyesült</a:t>
            </a:r>
            <a:r>
              <a:rPr lang="en-US" dirty="0">
                <a:solidFill>
                  <a:schemeClr val="accent4">
                    <a:lumMod val="75000"/>
                  </a:schemeClr>
                </a:solidFill>
              </a:rPr>
              <a:t> </a:t>
            </a:r>
            <a:r>
              <a:rPr lang="en-US" dirty="0" err="1">
                <a:solidFill>
                  <a:schemeClr val="accent4">
                    <a:lumMod val="75000"/>
                  </a:schemeClr>
                </a:solidFill>
              </a:rPr>
              <a:t>Nemzetek</a:t>
            </a:r>
            <a:r>
              <a:rPr lang="en-US" dirty="0">
                <a:solidFill>
                  <a:schemeClr val="accent4">
                    <a:lumMod val="75000"/>
                  </a:schemeClr>
                </a:solidFill>
              </a:rPr>
              <a:t> </a:t>
            </a:r>
            <a:r>
              <a:rPr lang="en-US" dirty="0" err="1">
                <a:solidFill>
                  <a:schemeClr val="accent4">
                    <a:lumMod val="75000"/>
                  </a:schemeClr>
                </a:solidFill>
              </a:rPr>
              <a:t>Szervezetének</a:t>
            </a:r>
            <a:r>
              <a:rPr lang="en-US" dirty="0">
                <a:solidFill>
                  <a:schemeClr val="accent4">
                    <a:lumMod val="75000"/>
                  </a:schemeClr>
                </a:solidFill>
              </a:rPr>
              <a:t> </a:t>
            </a:r>
            <a:r>
              <a:rPr lang="en-US" dirty="0" err="1">
                <a:solidFill>
                  <a:schemeClr val="accent4">
                    <a:lumMod val="75000"/>
                  </a:schemeClr>
                </a:solidFill>
              </a:rPr>
              <a:t>Alapokmányában</a:t>
            </a:r>
            <a:r>
              <a:rPr lang="en-US" dirty="0">
                <a:solidFill>
                  <a:schemeClr val="accent4">
                    <a:lumMod val="75000"/>
                  </a:schemeClr>
                </a:solidFill>
              </a:rPr>
              <a:t> </a:t>
            </a:r>
            <a:r>
              <a:rPr lang="en-US" dirty="0" err="1">
                <a:solidFill>
                  <a:schemeClr val="accent4">
                    <a:lumMod val="75000"/>
                  </a:schemeClr>
                </a:solidFill>
              </a:rPr>
              <a:t>foglalt</a:t>
            </a:r>
            <a:r>
              <a:rPr lang="en-US" dirty="0">
                <a:solidFill>
                  <a:schemeClr val="accent4">
                    <a:lumMod val="75000"/>
                  </a:schemeClr>
                </a:solidFill>
              </a:rPr>
              <a:t> 10. </a:t>
            </a:r>
            <a:r>
              <a:rPr lang="en-US" dirty="0" err="1">
                <a:solidFill>
                  <a:schemeClr val="accent4">
                    <a:lumMod val="75000"/>
                  </a:schemeClr>
                </a:solidFill>
              </a:rPr>
              <a:t>és</a:t>
            </a:r>
            <a:r>
              <a:rPr lang="en-US" dirty="0">
                <a:solidFill>
                  <a:schemeClr val="accent4">
                    <a:lumMod val="75000"/>
                  </a:schemeClr>
                </a:solidFill>
              </a:rPr>
              <a:t> 14. </a:t>
            </a:r>
            <a:r>
              <a:rPr lang="en-US" dirty="0" err="1">
                <a:solidFill>
                  <a:schemeClr val="accent4">
                    <a:lumMod val="75000"/>
                  </a:schemeClr>
                </a:solidFill>
              </a:rPr>
              <a:t>cikkek</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ENSZ</a:t>
            </a:r>
            <a:r>
              <a:rPr lang="en-US" dirty="0">
                <a:solidFill>
                  <a:schemeClr val="accent4">
                    <a:lumMod val="75000"/>
                  </a:schemeClr>
                </a:solidFill>
              </a:rPr>
              <a:t> </a:t>
            </a:r>
            <a:r>
              <a:rPr lang="en-US" dirty="0" err="1">
                <a:solidFill>
                  <a:schemeClr val="accent4">
                    <a:lumMod val="75000"/>
                  </a:schemeClr>
                </a:solidFill>
              </a:rPr>
              <a:t>Kozgy</a:t>
            </a:r>
            <a:r>
              <a:rPr lang="hu-HU" dirty="0">
                <a:solidFill>
                  <a:schemeClr val="accent4">
                    <a:lumMod val="75000"/>
                  </a:schemeClr>
                </a:solidFill>
              </a:rPr>
              <a:t>ű</a:t>
            </a:r>
            <a:r>
              <a:rPr lang="en-US" dirty="0" err="1">
                <a:solidFill>
                  <a:schemeClr val="accent4">
                    <a:lumMod val="75000"/>
                  </a:schemeClr>
                </a:solidFill>
              </a:rPr>
              <a:t>lés</a:t>
            </a:r>
            <a:r>
              <a:rPr lang="en-US" dirty="0">
                <a:solidFill>
                  <a:schemeClr val="accent4">
                    <a:lumMod val="75000"/>
                  </a:schemeClr>
                </a:solidFill>
              </a:rPr>
              <a:t> </a:t>
            </a:r>
            <a:r>
              <a:rPr lang="en-US" dirty="0" err="1">
                <a:solidFill>
                  <a:schemeClr val="accent4">
                    <a:lumMod val="75000"/>
                  </a:schemeClr>
                </a:solidFill>
              </a:rPr>
              <a:t>által</a:t>
            </a:r>
            <a:r>
              <a:rPr lang="en-US" dirty="0">
                <a:solidFill>
                  <a:schemeClr val="accent4">
                    <a:lumMod val="75000"/>
                  </a:schemeClr>
                </a:solidFill>
              </a:rPr>
              <a:t> </a:t>
            </a:r>
            <a:r>
              <a:rPr lang="en-US" dirty="0" err="1">
                <a:solidFill>
                  <a:schemeClr val="accent4">
                    <a:lumMod val="75000"/>
                  </a:schemeClr>
                </a:solidFill>
              </a:rPr>
              <a:t>elfogadott</a:t>
            </a:r>
            <a:r>
              <a:rPr lang="en-US" dirty="0">
                <a:solidFill>
                  <a:schemeClr val="accent4">
                    <a:lumMod val="75000"/>
                  </a:schemeClr>
                </a:solidFill>
              </a:rPr>
              <a:t> </a:t>
            </a:r>
            <a:r>
              <a:rPr lang="en-US" dirty="0" err="1">
                <a:solidFill>
                  <a:schemeClr val="accent4">
                    <a:lumMod val="75000"/>
                  </a:schemeClr>
                </a:solidFill>
              </a:rPr>
              <a:t>határozatok</a:t>
            </a:r>
            <a:r>
              <a:rPr lang="en-US" dirty="0">
                <a:solidFill>
                  <a:schemeClr val="accent4">
                    <a:lumMod val="75000"/>
                  </a:schemeClr>
                </a:solidFill>
              </a:rPr>
              <a:t> </a:t>
            </a:r>
            <a:r>
              <a:rPr lang="en-US" dirty="0" err="1">
                <a:solidFill>
                  <a:schemeClr val="accent4">
                    <a:lumMod val="75000"/>
                  </a:schemeClr>
                </a:solidFill>
              </a:rPr>
              <a:t>ajánlásoknak</a:t>
            </a:r>
            <a:r>
              <a:rPr lang="en-US" dirty="0">
                <a:solidFill>
                  <a:schemeClr val="accent4">
                    <a:lumMod val="75000"/>
                  </a:schemeClr>
                </a:solidFill>
              </a:rPr>
              <a:t> </a:t>
            </a:r>
            <a:r>
              <a:rPr lang="en-US" dirty="0" err="1">
                <a:solidFill>
                  <a:schemeClr val="accent4">
                    <a:lumMod val="75000"/>
                  </a:schemeClr>
                </a:solidFill>
              </a:rPr>
              <a:t>minősülnek</a:t>
            </a:r>
            <a:r>
              <a:rPr lang="en-US" dirty="0">
                <a:solidFill>
                  <a:schemeClr val="accent4">
                    <a:lumMod val="75000"/>
                  </a:schemeClr>
                </a:solidFill>
              </a:rPr>
              <a:t> (recommendations), </a:t>
            </a:r>
            <a:r>
              <a:rPr lang="en-US" dirty="0" err="1">
                <a:solidFill>
                  <a:schemeClr val="accent4">
                    <a:lumMod val="75000"/>
                  </a:schemeClr>
                </a:solidFill>
              </a:rPr>
              <a:t>ugyanakkor</a:t>
            </a:r>
            <a:r>
              <a:rPr lang="en-US" dirty="0">
                <a:solidFill>
                  <a:schemeClr val="accent4">
                    <a:lumMod val="75000"/>
                  </a:schemeClr>
                </a:solidFill>
              </a:rPr>
              <a:t> a </a:t>
            </a:r>
            <a:r>
              <a:rPr lang="en-US" dirty="0" err="1">
                <a:solidFill>
                  <a:schemeClr val="accent4">
                    <a:lumMod val="75000"/>
                  </a:schemeClr>
                </a:solidFill>
              </a:rPr>
              <a:t>gyakorlatban</a:t>
            </a:r>
            <a:r>
              <a:rPr lang="en-US" dirty="0">
                <a:solidFill>
                  <a:schemeClr val="accent4">
                    <a:lumMod val="75000"/>
                  </a:schemeClr>
                </a:solidFill>
              </a:rPr>
              <a:t> </a:t>
            </a:r>
            <a:r>
              <a:rPr lang="en-US" dirty="0" err="1">
                <a:solidFill>
                  <a:schemeClr val="accent4">
                    <a:lumMod val="75000"/>
                  </a:schemeClr>
                </a:solidFill>
              </a:rPr>
              <a:t>közvetetten</a:t>
            </a:r>
            <a:r>
              <a:rPr lang="en-US" dirty="0">
                <a:solidFill>
                  <a:schemeClr val="accent4">
                    <a:lumMod val="75000"/>
                  </a:schemeClr>
                </a:solidFill>
              </a:rPr>
              <a:t> </a:t>
            </a:r>
            <a:r>
              <a:rPr lang="en-US" dirty="0" err="1">
                <a:solidFill>
                  <a:schemeClr val="accent4">
                    <a:lumMod val="75000"/>
                  </a:schemeClr>
                </a:solidFill>
              </a:rPr>
              <a:t>kihatásuk</a:t>
            </a:r>
            <a:r>
              <a:rPr lang="en-US" dirty="0">
                <a:solidFill>
                  <a:schemeClr val="accent4">
                    <a:lumMod val="75000"/>
                  </a:schemeClr>
                </a:solidFill>
              </a:rPr>
              <a:t> van a </a:t>
            </a:r>
            <a:r>
              <a:rPr lang="en-US" dirty="0" err="1">
                <a:solidFill>
                  <a:schemeClr val="accent4">
                    <a:lumMod val="75000"/>
                  </a:schemeClr>
                </a:solidFill>
              </a:rPr>
              <a:t>nemzetközi</a:t>
            </a:r>
            <a:r>
              <a:rPr lang="en-US" dirty="0">
                <a:solidFill>
                  <a:schemeClr val="accent4">
                    <a:lumMod val="75000"/>
                  </a:schemeClr>
                </a:solidFill>
              </a:rPr>
              <a:t> jog </a:t>
            </a:r>
            <a:r>
              <a:rPr lang="en-US" dirty="0" err="1">
                <a:solidFill>
                  <a:schemeClr val="accent4">
                    <a:lumMod val="75000"/>
                  </a:schemeClr>
                </a:solidFill>
              </a:rPr>
              <a:t>jogforrásainak</a:t>
            </a:r>
            <a:r>
              <a:rPr lang="en-US" dirty="0">
                <a:solidFill>
                  <a:schemeClr val="accent4">
                    <a:lumMod val="75000"/>
                  </a:schemeClr>
                </a:solidFill>
              </a:rPr>
              <a:t> </a:t>
            </a:r>
            <a:r>
              <a:rPr lang="en-US" dirty="0" err="1">
                <a:solidFill>
                  <a:schemeClr val="accent4">
                    <a:lumMod val="75000"/>
                  </a:schemeClr>
                </a:solidFill>
              </a:rPr>
              <a:t>értelmezésére</a:t>
            </a:r>
            <a:r>
              <a:rPr lang="en-US" dirty="0">
                <a:solidFill>
                  <a:schemeClr val="accent4">
                    <a:lumMod val="75000"/>
                  </a:schemeClr>
                </a:solidFill>
              </a:rPr>
              <a:t>. </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78246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sz="3600" dirty="0">
                <a:solidFill>
                  <a:schemeClr val="accent4">
                    <a:lumMod val="75000"/>
                  </a:schemeClr>
                </a:solidFill>
              </a:rPr>
              <a:t>EU jog </a:t>
            </a:r>
            <a:r>
              <a:rPr lang="en-US" sz="3600" dirty="0" err="1">
                <a:solidFill>
                  <a:schemeClr val="accent4">
                    <a:lumMod val="75000"/>
                  </a:schemeClr>
                </a:solidFill>
              </a:rPr>
              <a:t>forrásai</a:t>
            </a:r>
            <a:endParaRPr lang="en-US" sz="3600"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r>
              <a:rPr lang="en-US" b="1" u="sng" dirty="0" err="1">
                <a:solidFill>
                  <a:schemeClr val="accent4">
                    <a:lumMod val="75000"/>
                  </a:schemeClr>
                </a:solidFill>
              </a:rPr>
              <a:t>Kérdések</a:t>
            </a:r>
            <a:r>
              <a:rPr lang="en-US" b="1" u="sng" dirty="0">
                <a:solidFill>
                  <a:schemeClr val="accent4">
                    <a:lumMod val="75000"/>
                  </a:schemeClr>
                </a:solidFill>
              </a:rPr>
              <a:t>: </a:t>
            </a:r>
          </a:p>
          <a:p>
            <a:pPr algn="just"/>
            <a:r>
              <a:rPr lang="en-US" b="1" dirty="0">
                <a:solidFill>
                  <a:schemeClr val="accent4">
                    <a:lumMod val="75000"/>
                  </a:schemeClr>
                </a:solidFill>
              </a:rPr>
              <a:t>A) </a:t>
            </a:r>
            <a:r>
              <a:rPr lang="en-US" b="1" dirty="0" err="1">
                <a:solidFill>
                  <a:schemeClr val="accent4">
                    <a:lumMod val="75000"/>
                  </a:schemeClr>
                </a:solidFill>
              </a:rPr>
              <a:t>Hogyan</a:t>
            </a:r>
            <a:r>
              <a:rPr lang="en-US" b="1" dirty="0">
                <a:solidFill>
                  <a:schemeClr val="accent4">
                    <a:lumMod val="75000"/>
                  </a:schemeClr>
                </a:solidFill>
              </a:rPr>
              <a:t> </a:t>
            </a:r>
            <a:r>
              <a:rPr lang="en-US" b="1" dirty="0" err="1">
                <a:solidFill>
                  <a:schemeClr val="accent4">
                    <a:lumMod val="75000"/>
                  </a:schemeClr>
                </a:solidFill>
              </a:rPr>
              <a:t>definiálná</a:t>
            </a:r>
            <a:r>
              <a:rPr lang="en-US" b="1" dirty="0">
                <a:solidFill>
                  <a:schemeClr val="accent4">
                    <a:lumMod val="75000"/>
                  </a:schemeClr>
                </a:solidFill>
              </a:rPr>
              <a:t> a </a:t>
            </a:r>
            <a:r>
              <a:rPr lang="en-US" b="1" dirty="0" err="1">
                <a:solidFill>
                  <a:schemeClr val="accent4">
                    <a:lumMod val="75000"/>
                  </a:schemeClr>
                </a:solidFill>
              </a:rPr>
              <a:t>jogforrás</a:t>
            </a:r>
            <a:r>
              <a:rPr lang="en-US" b="1" dirty="0">
                <a:solidFill>
                  <a:schemeClr val="accent4">
                    <a:lumMod val="75000"/>
                  </a:schemeClr>
                </a:solidFill>
              </a:rPr>
              <a:t> </a:t>
            </a:r>
            <a:r>
              <a:rPr lang="en-US" b="1" dirty="0" err="1">
                <a:solidFill>
                  <a:schemeClr val="accent4">
                    <a:lumMod val="75000"/>
                  </a:schemeClr>
                </a:solidFill>
              </a:rPr>
              <a:t>kifejezést</a:t>
            </a:r>
            <a:r>
              <a:rPr lang="en-US" b="1" dirty="0">
                <a:solidFill>
                  <a:schemeClr val="accent4">
                    <a:lumMod val="75000"/>
                  </a:schemeClr>
                </a:solidFill>
              </a:rPr>
              <a:t>? </a:t>
            </a:r>
          </a:p>
          <a:p>
            <a:pPr algn="just"/>
            <a:r>
              <a:rPr lang="en-US" b="1" dirty="0">
                <a:solidFill>
                  <a:schemeClr val="accent4">
                    <a:lumMod val="75000"/>
                  </a:schemeClr>
                </a:solidFill>
              </a:rPr>
              <a:t>B) </a:t>
            </a:r>
            <a:r>
              <a:rPr lang="en-US" b="1" dirty="0" err="1">
                <a:solidFill>
                  <a:schemeClr val="accent4">
                    <a:lumMod val="75000"/>
                  </a:schemeClr>
                </a:solidFill>
              </a:rPr>
              <a:t>Milyen</a:t>
            </a:r>
            <a:r>
              <a:rPr lang="en-US" b="1" dirty="0">
                <a:solidFill>
                  <a:schemeClr val="accent4">
                    <a:lumMod val="75000"/>
                  </a:schemeClr>
                </a:solidFill>
              </a:rPr>
              <a:t> </a:t>
            </a:r>
            <a:r>
              <a:rPr lang="en-US" b="1" dirty="0" err="1">
                <a:solidFill>
                  <a:schemeClr val="accent4">
                    <a:lumMod val="75000"/>
                  </a:schemeClr>
                </a:solidFill>
              </a:rPr>
              <a:t>jogforrásokat</a:t>
            </a:r>
            <a:r>
              <a:rPr lang="en-US" b="1" dirty="0">
                <a:solidFill>
                  <a:schemeClr val="accent4">
                    <a:lumMod val="75000"/>
                  </a:schemeClr>
                </a:solidFill>
              </a:rPr>
              <a:t> </a:t>
            </a:r>
            <a:r>
              <a:rPr lang="en-US" b="1" dirty="0" err="1">
                <a:solidFill>
                  <a:schemeClr val="accent4">
                    <a:lumMod val="75000"/>
                  </a:schemeClr>
                </a:solidFill>
              </a:rPr>
              <a:t>ismer</a:t>
            </a:r>
            <a:r>
              <a:rPr lang="en-US" b="1" dirty="0">
                <a:solidFill>
                  <a:schemeClr val="accent4">
                    <a:lumMod val="75000"/>
                  </a:schemeClr>
                </a:solidFill>
              </a:rPr>
              <a:t> a </a:t>
            </a:r>
            <a:r>
              <a:rPr lang="en-US" b="1" dirty="0" err="1">
                <a:solidFill>
                  <a:schemeClr val="accent4">
                    <a:lumMod val="75000"/>
                  </a:schemeClr>
                </a:solidFill>
              </a:rPr>
              <a:t>belső</a:t>
            </a:r>
            <a:r>
              <a:rPr lang="en-US" b="1" dirty="0">
                <a:solidFill>
                  <a:schemeClr val="accent4">
                    <a:lumMod val="75000"/>
                  </a:schemeClr>
                </a:solidFill>
              </a:rPr>
              <a:t> </a:t>
            </a:r>
            <a:r>
              <a:rPr lang="en-US" b="1" dirty="0" err="1">
                <a:solidFill>
                  <a:schemeClr val="accent4">
                    <a:lumMod val="75000"/>
                  </a:schemeClr>
                </a:solidFill>
              </a:rPr>
              <a:t>jogban</a:t>
            </a:r>
            <a:r>
              <a:rPr lang="en-US" b="1" dirty="0">
                <a:solidFill>
                  <a:schemeClr val="accent4">
                    <a:lumMod val="75000"/>
                  </a:schemeClr>
                </a:solidFill>
              </a:rPr>
              <a:t>?</a:t>
            </a:r>
          </a:p>
          <a:p>
            <a:pPr algn="just"/>
            <a:r>
              <a:rPr lang="en-US" b="1" dirty="0">
                <a:solidFill>
                  <a:schemeClr val="accent4">
                    <a:lumMod val="75000"/>
                  </a:schemeClr>
                </a:solidFill>
              </a:rPr>
              <a:t>C) </a:t>
            </a:r>
            <a:r>
              <a:rPr lang="en-US" b="1" dirty="0" err="1">
                <a:solidFill>
                  <a:schemeClr val="accent4">
                    <a:lumMod val="75000"/>
                  </a:schemeClr>
                </a:solidFill>
              </a:rPr>
              <a:t>Milyen</a:t>
            </a:r>
            <a:r>
              <a:rPr lang="en-US" b="1" dirty="0">
                <a:solidFill>
                  <a:schemeClr val="accent4">
                    <a:lumMod val="75000"/>
                  </a:schemeClr>
                </a:solidFill>
              </a:rPr>
              <a:t> </a:t>
            </a:r>
            <a:r>
              <a:rPr lang="en-US" b="1" dirty="0" err="1">
                <a:solidFill>
                  <a:schemeClr val="accent4">
                    <a:lumMod val="75000"/>
                  </a:schemeClr>
                </a:solidFill>
              </a:rPr>
              <a:t>jogforrásokat</a:t>
            </a:r>
            <a:r>
              <a:rPr lang="en-US" b="1" dirty="0">
                <a:solidFill>
                  <a:schemeClr val="accent4">
                    <a:lumMod val="75000"/>
                  </a:schemeClr>
                </a:solidFill>
              </a:rPr>
              <a:t> </a:t>
            </a:r>
            <a:r>
              <a:rPr lang="en-US" b="1" dirty="0" err="1">
                <a:solidFill>
                  <a:schemeClr val="accent4">
                    <a:lumMod val="75000"/>
                  </a:schemeClr>
                </a:solidFill>
              </a:rPr>
              <a:t>ismerünk</a:t>
            </a:r>
            <a:r>
              <a:rPr lang="en-US" b="1" dirty="0">
                <a:solidFill>
                  <a:schemeClr val="accent4">
                    <a:lumMod val="75000"/>
                  </a:schemeClr>
                </a:solidFill>
              </a:rPr>
              <a:t> a </a:t>
            </a:r>
            <a:r>
              <a:rPr lang="en-US" b="1" dirty="0" err="1">
                <a:solidFill>
                  <a:schemeClr val="accent4">
                    <a:lumMod val="75000"/>
                  </a:schemeClr>
                </a:solidFill>
              </a:rPr>
              <a:t>nemzetközi</a:t>
            </a:r>
            <a:r>
              <a:rPr lang="en-US" b="1" dirty="0">
                <a:solidFill>
                  <a:schemeClr val="accent4">
                    <a:lumMod val="75000"/>
                  </a:schemeClr>
                </a:solidFill>
              </a:rPr>
              <a:t> </a:t>
            </a:r>
            <a:r>
              <a:rPr lang="en-US" b="1" dirty="0" err="1">
                <a:solidFill>
                  <a:schemeClr val="accent4">
                    <a:lumMod val="75000"/>
                  </a:schemeClr>
                </a:solidFill>
              </a:rPr>
              <a:t>jogban</a:t>
            </a:r>
            <a:r>
              <a:rPr lang="en-US" b="1" dirty="0">
                <a:solidFill>
                  <a:schemeClr val="accent4">
                    <a:lumMod val="75000"/>
                  </a:schemeClr>
                </a:solidFill>
              </a:rPr>
              <a:t>?</a:t>
            </a:r>
          </a:p>
          <a:p>
            <a:pPr algn="just"/>
            <a:r>
              <a:rPr lang="en-US" b="1" dirty="0">
                <a:solidFill>
                  <a:schemeClr val="accent4">
                    <a:lumMod val="75000"/>
                  </a:schemeClr>
                </a:solidFill>
              </a:rPr>
              <a:t>D) A </a:t>
            </a:r>
            <a:r>
              <a:rPr lang="en-US" b="1" dirty="0" err="1">
                <a:solidFill>
                  <a:schemeClr val="accent4">
                    <a:lumMod val="75000"/>
                  </a:schemeClr>
                </a:solidFill>
              </a:rPr>
              <a:t>fentiek</a:t>
            </a:r>
            <a:r>
              <a:rPr lang="en-US" b="1" dirty="0">
                <a:solidFill>
                  <a:schemeClr val="accent4">
                    <a:lumMod val="75000"/>
                  </a:schemeClr>
                </a:solidFill>
              </a:rPr>
              <a:t> </a:t>
            </a:r>
            <a:r>
              <a:rPr lang="en-US" b="1" dirty="0" err="1">
                <a:solidFill>
                  <a:schemeClr val="accent4">
                    <a:lumMod val="75000"/>
                  </a:schemeClr>
                </a:solidFill>
              </a:rPr>
              <a:t>alapján</a:t>
            </a:r>
            <a:r>
              <a:rPr lang="en-US" b="1" dirty="0">
                <a:solidFill>
                  <a:schemeClr val="accent4">
                    <a:lumMod val="75000"/>
                  </a:schemeClr>
                </a:solidFill>
              </a:rPr>
              <a:t>: </a:t>
            </a:r>
            <a:r>
              <a:rPr lang="en-US" b="1" dirty="0" err="1">
                <a:solidFill>
                  <a:schemeClr val="accent4">
                    <a:lumMod val="75000"/>
                  </a:schemeClr>
                </a:solidFill>
              </a:rPr>
              <a:t>melyek</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EU </a:t>
            </a:r>
            <a:r>
              <a:rPr lang="en-US" b="1" dirty="0" err="1">
                <a:solidFill>
                  <a:schemeClr val="accent4">
                    <a:lumMod val="75000"/>
                  </a:schemeClr>
                </a:solidFill>
              </a:rPr>
              <a:t>jogforrásai</a:t>
            </a:r>
            <a:r>
              <a:rPr lang="en-US" b="1" dirty="0">
                <a:solidFill>
                  <a:schemeClr val="accent4">
                    <a:lumMod val="75000"/>
                  </a:schemeClr>
                </a:solidFill>
              </a:rPr>
              <a:t>?</a:t>
            </a:r>
          </a:p>
          <a:p>
            <a:pPr algn="just"/>
            <a:endParaRPr lang="en-US" b="1" dirty="0">
              <a:solidFill>
                <a:schemeClr val="accent4">
                  <a:lumMod val="75000"/>
                </a:schemeClr>
              </a:solidFill>
            </a:endParaRPr>
          </a:p>
        </p:txBody>
      </p:sp>
    </p:spTree>
    <p:extLst>
      <p:ext uri="{BB962C8B-B14F-4D97-AF65-F5344CB8AC3E}">
        <p14:creationId xmlns:p14="http://schemas.microsoft.com/office/powerpoint/2010/main" val="357463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lnSpcReduction="10000"/>
          </a:bodyPr>
          <a:lstStyle/>
          <a:p>
            <a:pPr marL="457200" indent="-457200" algn="just">
              <a:buAutoNum type="arabicPeriod"/>
            </a:pPr>
            <a:r>
              <a:rPr lang="en-US" dirty="0" err="1">
                <a:solidFill>
                  <a:schemeClr val="accent4">
                    <a:lumMod val="75000"/>
                  </a:schemeClr>
                </a:solidFill>
              </a:rPr>
              <a:t>Jogforrások</a:t>
            </a:r>
            <a:endParaRPr lang="en-US" dirty="0">
              <a:solidFill>
                <a:schemeClr val="accent4">
                  <a:lumMod val="75000"/>
                </a:schemeClr>
              </a:solidFill>
            </a:endParaRPr>
          </a:p>
          <a:p>
            <a:pPr algn="just"/>
            <a:r>
              <a:rPr lang="en-US" b="1" dirty="0">
                <a:solidFill>
                  <a:schemeClr val="accent4">
                    <a:lumMod val="75000"/>
                  </a:schemeClr>
                </a:solidFill>
              </a:rPr>
              <a:t>Az EU </a:t>
            </a:r>
            <a:r>
              <a:rPr lang="en-US" b="1" dirty="0" err="1">
                <a:solidFill>
                  <a:schemeClr val="accent4">
                    <a:lumMod val="75000"/>
                  </a:schemeClr>
                </a:solidFill>
              </a:rPr>
              <a:t>két</a:t>
            </a:r>
            <a:r>
              <a:rPr lang="en-US" b="1" dirty="0">
                <a:solidFill>
                  <a:schemeClr val="accent4">
                    <a:lumMod val="75000"/>
                  </a:schemeClr>
                </a:solidFill>
              </a:rPr>
              <a:t> </a:t>
            </a:r>
            <a:r>
              <a:rPr lang="en-US" b="1" dirty="0" err="1">
                <a:solidFill>
                  <a:schemeClr val="accent4">
                    <a:lumMod val="75000"/>
                  </a:schemeClr>
                </a:solidFill>
              </a:rPr>
              <a:t>fő</a:t>
            </a:r>
            <a:r>
              <a:rPr lang="en-US" b="1" dirty="0">
                <a:solidFill>
                  <a:schemeClr val="accent4">
                    <a:lumMod val="75000"/>
                  </a:schemeClr>
                </a:solidFill>
              </a:rPr>
              <a:t> </a:t>
            </a:r>
            <a:r>
              <a:rPr lang="en-US" b="1" dirty="0" err="1">
                <a:solidFill>
                  <a:schemeClr val="accent4">
                    <a:lumMod val="75000"/>
                  </a:schemeClr>
                </a:solidFill>
              </a:rPr>
              <a:t>jogforrása</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elsődleges</a:t>
            </a:r>
            <a:r>
              <a:rPr lang="en-US" b="1" dirty="0">
                <a:solidFill>
                  <a:schemeClr val="accent4">
                    <a:lumMod val="75000"/>
                  </a:schemeClr>
                </a:solidFill>
              </a:rPr>
              <a:t> </a:t>
            </a:r>
            <a:r>
              <a:rPr lang="en-US" b="1" dirty="0" err="1">
                <a:solidFill>
                  <a:schemeClr val="accent4">
                    <a:lumMod val="75000"/>
                  </a:schemeClr>
                </a:solidFill>
              </a:rPr>
              <a:t>és</a:t>
            </a:r>
            <a:r>
              <a:rPr lang="en-US" b="1" dirty="0">
                <a:solidFill>
                  <a:schemeClr val="accent4">
                    <a:lumMod val="75000"/>
                  </a:schemeClr>
                </a:solidFill>
              </a:rPr>
              <a:t> a </a:t>
            </a:r>
            <a:r>
              <a:rPr lang="en-US" b="1" dirty="0" err="1">
                <a:solidFill>
                  <a:schemeClr val="accent4">
                    <a:lumMod val="75000"/>
                  </a:schemeClr>
                </a:solidFill>
              </a:rPr>
              <a:t>másodlagos</a:t>
            </a:r>
            <a:r>
              <a:rPr lang="en-US" b="1" dirty="0">
                <a:solidFill>
                  <a:schemeClr val="accent4">
                    <a:lumMod val="75000"/>
                  </a:schemeClr>
                </a:solidFill>
              </a:rPr>
              <a:t> jog.</a:t>
            </a:r>
          </a:p>
          <a:p>
            <a:pPr algn="just"/>
            <a:r>
              <a:rPr lang="en-US" dirty="0">
                <a:solidFill>
                  <a:schemeClr val="accent4">
                    <a:lumMod val="75000"/>
                  </a:schemeClr>
                </a:solidFill>
              </a:rPr>
              <a:t>Az </a:t>
            </a:r>
            <a:r>
              <a:rPr lang="en-US" dirty="0" err="1">
                <a:solidFill>
                  <a:schemeClr val="accent4">
                    <a:lumMod val="75000"/>
                  </a:schemeClr>
                </a:solidFill>
              </a:rPr>
              <a:t>elsődleges</a:t>
            </a:r>
            <a:r>
              <a:rPr lang="en-US" dirty="0">
                <a:solidFill>
                  <a:schemeClr val="accent4">
                    <a:lumMod val="75000"/>
                  </a:schemeClr>
                </a:solidFill>
              </a:rPr>
              <a:t> jog </a:t>
            </a:r>
            <a:r>
              <a:rPr lang="en-US" dirty="0" err="1">
                <a:solidFill>
                  <a:schemeClr val="accent4">
                    <a:lumMod val="75000"/>
                  </a:schemeClr>
                </a:solidFill>
              </a:rPr>
              <a:t>alatt</a:t>
            </a:r>
            <a:r>
              <a:rPr lang="en-US" dirty="0">
                <a:solidFill>
                  <a:schemeClr val="accent4">
                    <a:lumMod val="75000"/>
                  </a:schemeClr>
                </a:solidFill>
              </a:rPr>
              <a:t> </a:t>
            </a:r>
            <a:r>
              <a:rPr lang="en-US" dirty="0" err="1">
                <a:solidFill>
                  <a:schemeClr val="accent4">
                    <a:lumMod val="75000"/>
                  </a:schemeClr>
                </a:solidFill>
              </a:rPr>
              <a:t>elsősorban</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alapszerződéseket</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azok</a:t>
            </a:r>
            <a:r>
              <a:rPr lang="en-US" dirty="0">
                <a:solidFill>
                  <a:schemeClr val="accent4">
                    <a:lumMod val="75000"/>
                  </a:schemeClr>
                </a:solidFill>
              </a:rPr>
              <a:t> </a:t>
            </a:r>
            <a:r>
              <a:rPr lang="en-US" dirty="0" err="1">
                <a:solidFill>
                  <a:schemeClr val="accent4">
                    <a:lumMod val="75000"/>
                  </a:schemeClr>
                </a:solidFill>
              </a:rPr>
              <a:t>mellékleteit</a:t>
            </a:r>
            <a:r>
              <a:rPr lang="en-US" dirty="0">
                <a:solidFill>
                  <a:schemeClr val="accent4">
                    <a:lumMod val="75000"/>
                  </a:schemeClr>
                </a:solidFill>
              </a:rPr>
              <a:t> </a:t>
            </a:r>
            <a:r>
              <a:rPr lang="en-US" dirty="0" err="1">
                <a:solidFill>
                  <a:schemeClr val="accent4">
                    <a:lumMod val="75000"/>
                  </a:schemeClr>
                </a:solidFill>
              </a:rPr>
              <a:t>értjük</a:t>
            </a:r>
            <a:r>
              <a:rPr lang="en-US" dirty="0">
                <a:solidFill>
                  <a:schemeClr val="accent4">
                    <a:lumMod val="75000"/>
                  </a:schemeClr>
                </a:solidFill>
              </a:rPr>
              <a:t>, </a:t>
            </a:r>
            <a:r>
              <a:rPr lang="en-US" dirty="0" err="1">
                <a:solidFill>
                  <a:schemeClr val="accent4">
                    <a:lumMod val="75000"/>
                  </a:schemeClr>
                </a:solidFill>
              </a:rPr>
              <a:t>továbbá</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általános</a:t>
            </a:r>
            <a:r>
              <a:rPr lang="en-US" dirty="0">
                <a:solidFill>
                  <a:schemeClr val="accent4">
                    <a:lumMod val="75000"/>
                  </a:schemeClr>
                </a:solidFill>
              </a:rPr>
              <a:t> </a:t>
            </a:r>
            <a:r>
              <a:rPr lang="en-US" dirty="0" err="1">
                <a:solidFill>
                  <a:schemeClr val="accent4">
                    <a:lumMod val="75000"/>
                  </a:schemeClr>
                </a:solidFill>
              </a:rPr>
              <a:t>jogi</a:t>
            </a:r>
            <a:r>
              <a:rPr lang="en-US" dirty="0">
                <a:solidFill>
                  <a:schemeClr val="accent4">
                    <a:lumMod val="75000"/>
                  </a:schemeClr>
                </a:solidFill>
              </a:rPr>
              <a:t> </a:t>
            </a:r>
            <a:r>
              <a:rPr lang="en-US" dirty="0" err="1">
                <a:solidFill>
                  <a:schemeClr val="accent4">
                    <a:lumMod val="75000"/>
                  </a:schemeClr>
                </a:solidFill>
              </a:rPr>
              <a:t>elveket</a:t>
            </a:r>
            <a:r>
              <a:rPr lang="en-US" dirty="0">
                <a:solidFill>
                  <a:schemeClr val="accent4">
                    <a:lumMod val="75000"/>
                  </a:schemeClr>
                </a:solidFill>
              </a:rPr>
              <a:t>.</a:t>
            </a:r>
          </a:p>
          <a:p>
            <a:pPr algn="just"/>
            <a:r>
              <a:rPr lang="en-US" dirty="0" err="1">
                <a:solidFill>
                  <a:schemeClr val="accent4">
                    <a:lumMod val="75000"/>
                  </a:schemeClr>
                </a:solidFill>
              </a:rPr>
              <a:t>Másodlagos</a:t>
            </a:r>
            <a:r>
              <a:rPr lang="en-US" dirty="0">
                <a:solidFill>
                  <a:schemeClr val="accent4">
                    <a:lumMod val="75000"/>
                  </a:schemeClr>
                </a:solidFill>
              </a:rPr>
              <a:t> </a:t>
            </a:r>
            <a:r>
              <a:rPr lang="en-US" dirty="0" err="1">
                <a:solidFill>
                  <a:schemeClr val="accent4">
                    <a:lumMod val="75000"/>
                  </a:schemeClr>
                </a:solidFill>
              </a:rPr>
              <a:t>jognak</a:t>
            </a:r>
            <a:r>
              <a:rPr lang="en-US" dirty="0">
                <a:solidFill>
                  <a:schemeClr val="accent4">
                    <a:lumMod val="75000"/>
                  </a:schemeClr>
                </a:solidFill>
              </a:rPr>
              <a:t> (</a:t>
            </a:r>
            <a:r>
              <a:rPr lang="en-US" dirty="0" err="1">
                <a:solidFill>
                  <a:schemeClr val="accent4">
                    <a:lumMod val="75000"/>
                  </a:schemeClr>
                </a:solidFill>
              </a:rPr>
              <a:t>származtatott</a:t>
            </a:r>
            <a:r>
              <a:rPr lang="en-US" dirty="0">
                <a:solidFill>
                  <a:schemeClr val="accent4">
                    <a:lumMod val="75000"/>
                  </a:schemeClr>
                </a:solidFill>
              </a:rPr>
              <a:t> jog) </a:t>
            </a:r>
            <a:r>
              <a:rPr lang="en-US" dirty="0" err="1">
                <a:solidFill>
                  <a:schemeClr val="accent4">
                    <a:lumMod val="75000"/>
                  </a:schemeClr>
                </a:solidFill>
              </a:rPr>
              <a:t>az</a:t>
            </a:r>
            <a:r>
              <a:rPr lang="en-US" dirty="0">
                <a:solidFill>
                  <a:schemeClr val="accent4">
                    <a:lumMod val="75000"/>
                  </a:schemeClr>
                </a:solidFill>
              </a:rPr>
              <a:t> EU </a:t>
            </a:r>
            <a:r>
              <a:rPr lang="en-US" dirty="0" err="1">
                <a:solidFill>
                  <a:schemeClr val="accent4">
                    <a:lumMod val="75000"/>
                  </a:schemeClr>
                </a:solidFill>
              </a:rPr>
              <a:t>Intézményei</a:t>
            </a:r>
            <a:r>
              <a:rPr lang="en-US" dirty="0">
                <a:solidFill>
                  <a:schemeClr val="accent4">
                    <a:lumMod val="75000"/>
                  </a:schemeClr>
                </a:solidFill>
              </a:rPr>
              <a:t> </a:t>
            </a:r>
            <a:r>
              <a:rPr lang="en-US" dirty="0" err="1">
                <a:solidFill>
                  <a:schemeClr val="accent4">
                    <a:lumMod val="75000"/>
                  </a:schemeClr>
                </a:solidFill>
              </a:rPr>
              <a:t>illetve</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Európai</a:t>
            </a:r>
            <a:r>
              <a:rPr lang="en-US" dirty="0">
                <a:solidFill>
                  <a:schemeClr val="accent4">
                    <a:lumMod val="75000"/>
                  </a:schemeClr>
                </a:solidFill>
              </a:rPr>
              <a:t> </a:t>
            </a:r>
            <a:r>
              <a:rPr lang="en-US" dirty="0" err="1">
                <a:solidFill>
                  <a:schemeClr val="accent4">
                    <a:lumMod val="75000"/>
                  </a:schemeClr>
                </a:solidFill>
              </a:rPr>
              <a:t>Központi</a:t>
            </a:r>
            <a:r>
              <a:rPr lang="en-US" dirty="0">
                <a:solidFill>
                  <a:schemeClr val="accent4">
                    <a:lumMod val="75000"/>
                  </a:schemeClr>
                </a:solidFill>
              </a:rPr>
              <a:t> Bank </a:t>
            </a:r>
            <a:r>
              <a:rPr lang="en-US" dirty="0" err="1">
                <a:solidFill>
                  <a:schemeClr val="accent4">
                    <a:lumMod val="75000"/>
                  </a:schemeClr>
                </a:solidFill>
              </a:rPr>
              <a:t>által</a:t>
            </a:r>
            <a:r>
              <a:rPr lang="en-US" dirty="0">
                <a:solidFill>
                  <a:schemeClr val="accent4">
                    <a:lumMod val="75000"/>
                  </a:schemeClr>
                </a:solidFill>
              </a:rPr>
              <a:t> a </a:t>
            </a:r>
            <a:r>
              <a:rPr lang="en-US" dirty="0" err="1">
                <a:solidFill>
                  <a:schemeClr val="accent4">
                    <a:lumMod val="75000"/>
                  </a:schemeClr>
                </a:solidFill>
              </a:rPr>
              <a:t>Szerződések</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alkotott</a:t>
            </a:r>
            <a:r>
              <a:rPr lang="en-US" dirty="0">
                <a:solidFill>
                  <a:schemeClr val="accent4">
                    <a:lumMod val="75000"/>
                  </a:schemeClr>
                </a:solidFill>
              </a:rPr>
              <a:t> </a:t>
            </a:r>
            <a:r>
              <a:rPr lang="en-US" dirty="0" err="1">
                <a:solidFill>
                  <a:schemeClr val="accent4">
                    <a:lumMod val="75000"/>
                  </a:schemeClr>
                </a:solidFill>
              </a:rPr>
              <a:t>jogi</a:t>
            </a:r>
            <a:r>
              <a:rPr lang="en-US" dirty="0">
                <a:solidFill>
                  <a:schemeClr val="accent4">
                    <a:lumMod val="75000"/>
                  </a:schemeClr>
                </a:solidFill>
              </a:rPr>
              <a:t> </a:t>
            </a:r>
            <a:r>
              <a:rPr lang="en-US" dirty="0" err="1">
                <a:solidFill>
                  <a:schemeClr val="accent4">
                    <a:lumMod val="75000"/>
                  </a:schemeClr>
                </a:solidFill>
              </a:rPr>
              <a:t>aktusokat</a:t>
            </a:r>
            <a:r>
              <a:rPr lang="en-US" dirty="0">
                <a:solidFill>
                  <a:schemeClr val="accent4">
                    <a:lumMod val="75000"/>
                  </a:schemeClr>
                </a:solidFill>
              </a:rPr>
              <a:t> </a:t>
            </a:r>
            <a:r>
              <a:rPr lang="en-US" dirty="0" err="1">
                <a:solidFill>
                  <a:schemeClr val="accent4">
                    <a:lumMod val="75000"/>
                  </a:schemeClr>
                </a:solidFill>
              </a:rPr>
              <a:t>nevezzük</a:t>
            </a:r>
            <a:r>
              <a:rPr lang="en-US" dirty="0">
                <a:solidFill>
                  <a:schemeClr val="accent4">
                    <a:lumMod val="75000"/>
                  </a:schemeClr>
                </a:solidFill>
              </a:rPr>
              <a:t>.</a:t>
            </a:r>
          </a:p>
          <a:p>
            <a:pPr algn="just"/>
            <a:r>
              <a:rPr lang="en-US" b="1" dirty="0" err="1">
                <a:solidFill>
                  <a:schemeClr val="accent4">
                    <a:lumMod val="75000"/>
                  </a:schemeClr>
                </a:solidFill>
              </a:rPr>
              <a:t>Ezenfelül</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Bíróság</a:t>
            </a:r>
            <a:r>
              <a:rPr lang="en-US" b="1" dirty="0">
                <a:solidFill>
                  <a:schemeClr val="accent4">
                    <a:lumMod val="75000"/>
                  </a:schemeClr>
                </a:solidFill>
              </a:rPr>
              <a:t> </a:t>
            </a:r>
            <a:r>
              <a:rPr lang="en-US" b="1" dirty="0" err="1">
                <a:solidFill>
                  <a:schemeClr val="accent4">
                    <a:lumMod val="75000"/>
                  </a:schemeClr>
                </a:solidFill>
              </a:rPr>
              <a:t>joggyakorlata</a:t>
            </a:r>
            <a:r>
              <a:rPr lang="en-US" b="1" dirty="0">
                <a:solidFill>
                  <a:schemeClr val="accent4">
                    <a:lumMod val="75000"/>
                  </a:schemeClr>
                </a:solidFill>
              </a:rPr>
              <a:t> is </a:t>
            </a:r>
            <a:r>
              <a:rPr lang="en-US" b="1" dirty="0" err="1">
                <a:solidFill>
                  <a:schemeClr val="accent4">
                    <a:lumMod val="75000"/>
                  </a:schemeClr>
                </a:solidFill>
              </a:rPr>
              <a:t>jogforrásnak</a:t>
            </a:r>
            <a:r>
              <a:rPr lang="en-US" b="1" dirty="0">
                <a:solidFill>
                  <a:schemeClr val="accent4">
                    <a:lumMod val="75000"/>
                  </a:schemeClr>
                </a:solidFill>
              </a:rPr>
              <a:t> </a:t>
            </a:r>
            <a:r>
              <a:rPr lang="en-US" b="1" dirty="0" err="1">
                <a:solidFill>
                  <a:schemeClr val="accent4">
                    <a:lumMod val="75000"/>
                  </a:schemeClr>
                </a:solidFill>
              </a:rPr>
              <a:t>számít</a:t>
            </a:r>
            <a:r>
              <a:rPr lang="en-US" b="1" dirty="0">
                <a:solidFill>
                  <a:schemeClr val="accent4">
                    <a:lumMod val="75000"/>
                  </a:schemeClr>
                </a:solidFill>
              </a:rPr>
              <a:t> (</a:t>
            </a:r>
            <a:r>
              <a:rPr lang="en-US" b="1" dirty="0" err="1">
                <a:solidFill>
                  <a:schemeClr val="accent4">
                    <a:lumMod val="75000"/>
                  </a:schemeClr>
                </a:solidFill>
              </a:rPr>
              <a:t>páldául</a:t>
            </a:r>
            <a:r>
              <a:rPr lang="en-US" b="1" dirty="0">
                <a:solidFill>
                  <a:schemeClr val="accent4">
                    <a:lumMod val="75000"/>
                  </a:schemeClr>
                </a:solidFill>
              </a:rPr>
              <a:t> a </a:t>
            </a:r>
            <a:r>
              <a:rPr lang="en-US" b="1" dirty="0" err="1">
                <a:solidFill>
                  <a:schemeClr val="accent4">
                    <a:lumMod val="75000"/>
                  </a:schemeClr>
                </a:solidFill>
              </a:rPr>
              <a:t>jogforrások</a:t>
            </a:r>
            <a:r>
              <a:rPr lang="en-US" b="1" dirty="0">
                <a:solidFill>
                  <a:schemeClr val="accent4">
                    <a:lumMod val="75000"/>
                  </a:schemeClr>
                </a:solidFill>
              </a:rPr>
              <a:t> </a:t>
            </a:r>
            <a:r>
              <a:rPr lang="en-US" b="1" dirty="0" err="1">
                <a:solidFill>
                  <a:schemeClr val="accent4">
                    <a:lumMod val="75000"/>
                  </a:schemeClr>
                </a:solidFill>
              </a:rPr>
              <a:t>konkretizálása</a:t>
            </a:r>
            <a:r>
              <a:rPr lang="en-US" b="1" dirty="0">
                <a:solidFill>
                  <a:schemeClr val="accent4">
                    <a:lumMod val="75000"/>
                  </a:schemeClr>
                </a:solidFill>
              </a:rPr>
              <a:t>, </a:t>
            </a:r>
            <a:r>
              <a:rPr lang="en-US" b="1" dirty="0" err="1">
                <a:solidFill>
                  <a:schemeClr val="accent4">
                    <a:lumMod val="75000"/>
                  </a:schemeClr>
                </a:solidFill>
              </a:rPr>
              <a:t>illetve</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általános</a:t>
            </a:r>
            <a:r>
              <a:rPr lang="en-US" b="1" dirty="0">
                <a:solidFill>
                  <a:schemeClr val="accent4">
                    <a:lumMod val="75000"/>
                  </a:schemeClr>
                </a:solidFill>
              </a:rPr>
              <a:t> </a:t>
            </a:r>
            <a:r>
              <a:rPr lang="en-US" b="1" dirty="0" err="1">
                <a:solidFill>
                  <a:schemeClr val="accent4">
                    <a:lumMod val="75000"/>
                  </a:schemeClr>
                </a:solidFill>
              </a:rPr>
              <a:t>jogi</a:t>
            </a:r>
            <a:r>
              <a:rPr lang="en-US" b="1" dirty="0">
                <a:solidFill>
                  <a:schemeClr val="accent4">
                    <a:lumMod val="75000"/>
                  </a:schemeClr>
                </a:solidFill>
              </a:rPr>
              <a:t> </a:t>
            </a:r>
            <a:r>
              <a:rPr lang="en-US" b="1" dirty="0" err="1">
                <a:solidFill>
                  <a:schemeClr val="accent4">
                    <a:lumMod val="75000"/>
                  </a:schemeClr>
                </a:solidFill>
              </a:rPr>
              <a:t>elvek</a:t>
            </a:r>
            <a:r>
              <a:rPr lang="en-US" b="1" dirty="0">
                <a:solidFill>
                  <a:schemeClr val="accent4">
                    <a:lumMod val="75000"/>
                  </a:schemeClr>
                </a:solidFill>
              </a:rPr>
              <a:t> </a:t>
            </a:r>
            <a:r>
              <a:rPr lang="en-US" b="1" dirty="0" err="1">
                <a:solidFill>
                  <a:schemeClr val="accent4">
                    <a:lumMod val="75000"/>
                  </a:schemeClr>
                </a:solidFill>
              </a:rPr>
              <a:t>elismerése</a:t>
            </a:r>
            <a:r>
              <a:rPr lang="en-US" b="1" dirty="0">
                <a:solidFill>
                  <a:schemeClr val="accent4">
                    <a:lumMod val="75000"/>
                  </a:schemeClr>
                </a:solidFill>
              </a:rPr>
              <a:t> </a:t>
            </a:r>
            <a:r>
              <a:rPr lang="en-US" b="1" dirty="0" err="1">
                <a:solidFill>
                  <a:schemeClr val="accent4">
                    <a:lumMod val="75000"/>
                  </a:schemeClr>
                </a:solidFill>
              </a:rPr>
              <a:t>során</a:t>
            </a:r>
            <a:r>
              <a:rPr lang="en-US" b="1" dirty="0">
                <a:solidFill>
                  <a:schemeClr val="accent4">
                    <a:lumMod val="75000"/>
                  </a:schemeClr>
                </a:solidFill>
              </a:rPr>
              <a:t>). </a:t>
            </a:r>
            <a:endParaRPr lang="en-US" dirty="0">
              <a:solidFill>
                <a:schemeClr val="accent4">
                  <a:lumMod val="75000"/>
                </a:schemeClr>
              </a:solidFill>
            </a:endParaRPr>
          </a:p>
        </p:txBody>
      </p:sp>
    </p:spTree>
    <p:extLst>
      <p:ext uri="{BB962C8B-B14F-4D97-AF65-F5344CB8AC3E}">
        <p14:creationId xmlns:p14="http://schemas.microsoft.com/office/powerpoint/2010/main" val="228884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r>
              <a:rPr lang="en-US" dirty="0"/>
              <a:t>TFEU</a:t>
            </a:r>
          </a:p>
          <a:p>
            <a:r>
              <a:rPr lang="en-US" dirty="0"/>
              <a:t>CHAPTER 2</a:t>
            </a:r>
          </a:p>
          <a:p>
            <a:r>
              <a:rPr lang="en-US" dirty="0"/>
              <a:t>LEGAL ACTS OF THE UNION, ADOPTION PROCEDURES AND OTHER PROVISIONS</a:t>
            </a:r>
          </a:p>
          <a:p>
            <a:r>
              <a:rPr lang="en-US" dirty="0"/>
              <a:t>SECTION 1</a:t>
            </a:r>
          </a:p>
          <a:p>
            <a:r>
              <a:rPr lang="en-US" u="sng" dirty="0"/>
              <a:t>THE LEGAL ACTS OF THE UNION</a:t>
            </a:r>
          </a:p>
          <a:p>
            <a:r>
              <a:rPr lang="en-US" dirty="0"/>
              <a:t>Article 288</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355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70000" lnSpcReduction="20000"/>
          </a:bodyPr>
          <a:lstStyle/>
          <a:p>
            <a:pPr algn="just"/>
            <a:endParaRPr lang="en-US" sz="2000" b="1" u="sng" dirty="0">
              <a:solidFill>
                <a:schemeClr val="accent4">
                  <a:lumMod val="75000"/>
                </a:schemeClr>
              </a:solidFill>
            </a:endParaRPr>
          </a:p>
          <a:p>
            <a:pPr algn="just"/>
            <a:r>
              <a:rPr lang="en-US" sz="2000" b="1" u="sng" dirty="0">
                <a:solidFill>
                  <a:srgbClr val="FF0000"/>
                </a:solidFill>
              </a:rPr>
              <a:t>Az </a:t>
            </a:r>
            <a:r>
              <a:rPr lang="en-US" sz="2000" b="1" u="sng" dirty="0" err="1">
                <a:solidFill>
                  <a:srgbClr val="FF0000"/>
                </a:solidFill>
              </a:rPr>
              <a:t>alábbi</a:t>
            </a:r>
            <a:r>
              <a:rPr lang="en-US" sz="2000" b="1" u="sng" dirty="0">
                <a:solidFill>
                  <a:srgbClr val="FF0000"/>
                </a:solidFill>
              </a:rPr>
              <a:t> </a:t>
            </a:r>
            <a:r>
              <a:rPr lang="en-US" sz="2000" b="1" u="sng" dirty="0" err="1">
                <a:solidFill>
                  <a:srgbClr val="FF0000"/>
                </a:solidFill>
              </a:rPr>
              <a:t>jogi</a:t>
            </a:r>
            <a:r>
              <a:rPr lang="en-US" sz="2000" b="1" u="sng" dirty="0">
                <a:solidFill>
                  <a:srgbClr val="FF0000"/>
                </a:solidFill>
              </a:rPr>
              <a:t> </a:t>
            </a:r>
            <a:r>
              <a:rPr lang="en-US" sz="2000" b="1" u="sng" dirty="0" err="1">
                <a:solidFill>
                  <a:srgbClr val="FF0000"/>
                </a:solidFill>
              </a:rPr>
              <a:t>aktusok</a:t>
            </a:r>
            <a:r>
              <a:rPr lang="en-US" sz="2000" b="1" u="sng" dirty="0">
                <a:solidFill>
                  <a:srgbClr val="FF0000"/>
                </a:solidFill>
              </a:rPr>
              <a:t> </a:t>
            </a:r>
            <a:r>
              <a:rPr lang="en-US" sz="2000" b="1" u="sng" dirty="0" err="1">
                <a:solidFill>
                  <a:srgbClr val="FF0000"/>
                </a:solidFill>
              </a:rPr>
              <a:t>mely</a:t>
            </a:r>
            <a:r>
              <a:rPr lang="en-US" sz="2000" b="1" u="sng" dirty="0">
                <a:solidFill>
                  <a:srgbClr val="FF0000"/>
                </a:solidFill>
              </a:rPr>
              <a:t> </a:t>
            </a:r>
            <a:r>
              <a:rPr lang="en-US" sz="2000" b="1" u="sng" dirty="0" err="1">
                <a:solidFill>
                  <a:srgbClr val="FF0000"/>
                </a:solidFill>
              </a:rPr>
              <a:t>belső</a:t>
            </a:r>
            <a:r>
              <a:rPr lang="en-US" sz="2000" b="1" u="sng" dirty="0">
                <a:solidFill>
                  <a:srgbClr val="FF0000"/>
                </a:solidFill>
              </a:rPr>
              <a:t> </a:t>
            </a:r>
            <a:r>
              <a:rPr lang="en-US" sz="2000" b="1" u="sng" dirty="0" err="1">
                <a:solidFill>
                  <a:srgbClr val="FF0000"/>
                </a:solidFill>
              </a:rPr>
              <a:t>jogi</a:t>
            </a:r>
            <a:r>
              <a:rPr lang="en-US" sz="2000" b="1" u="sng" dirty="0">
                <a:solidFill>
                  <a:srgbClr val="FF0000"/>
                </a:solidFill>
              </a:rPr>
              <a:t> </a:t>
            </a:r>
            <a:r>
              <a:rPr lang="en-US" sz="2000" b="1" u="sng" dirty="0" err="1">
                <a:solidFill>
                  <a:srgbClr val="FF0000"/>
                </a:solidFill>
              </a:rPr>
              <a:t>aktusokra</a:t>
            </a:r>
            <a:r>
              <a:rPr lang="en-US" sz="2000" b="1" u="sng" dirty="0">
                <a:solidFill>
                  <a:srgbClr val="FF0000"/>
                </a:solidFill>
              </a:rPr>
              <a:t> </a:t>
            </a:r>
            <a:r>
              <a:rPr lang="en-US" sz="2000" b="1" u="sng" dirty="0" err="1">
                <a:solidFill>
                  <a:srgbClr val="FF0000"/>
                </a:solidFill>
              </a:rPr>
              <a:t>emlékeztetik</a:t>
            </a:r>
            <a:r>
              <a:rPr lang="en-US" sz="2000" b="1" u="sng" dirty="0">
                <a:solidFill>
                  <a:srgbClr val="FF0000"/>
                </a:solidFill>
              </a:rPr>
              <a:t> </a:t>
            </a:r>
            <a:r>
              <a:rPr lang="en-US" sz="2000" b="1" u="sng" dirty="0" err="1">
                <a:solidFill>
                  <a:srgbClr val="FF0000"/>
                </a:solidFill>
              </a:rPr>
              <a:t>Önt</a:t>
            </a:r>
            <a:r>
              <a:rPr lang="en-US" sz="2000" b="1" u="sng" dirty="0">
                <a:solidFill>
                  <a:srgbClr val="FF0000"/>
                </a:solidFill>
              </a:rPr>
              <a:t>?</a:t>
            </a:r>
          </a:p>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 288 TFEU </a:t>
            </a:r>
          </a:p>
          <a:p>
            <a:pPr algn="just"/>
            <a:r>
              <a:rPr lang="en-US" dirty="0">
                <a:solidFill>
                  <a:schemeClr val="accent4">
                    <a:lumMod val="75000"/>
                  </a:schemeClr>
                </a:solidFill>
              </a:rPr>
              <a:t>To exercise the Union's competences, the institutions shall adopt regulations, directives, decisions, recommendations and opinions.</a:t>
            </a:r>
          </a:p>
          <a:p>
            <a:pPr algn="just"/>
            <a:r>
              <a:rPr lang="en-US" dirty="0">
                <a:solidFill>
                  <a:schemeClr val="accent4">
                    <a:lumMod val="75000"/>
                  </a:schemeClr>
                </a:solidFill>
              </a:rPr>
              <a:t>A regulation shall have general application. It shall be binding in its entirety and directly applicable in all Member States.</a:t>
            </a:r>
          </a:p>
          <a:p>
            <a:pPr algn="just"/>
            <a:r>
              <a:rPr lang="en-US" dirty="0">
                <a:solidFill>
                  <a:schemeClr val="accent4">
                    <a:lumMod val="75000"/>
                  </a:schemeClr>
                </a:solidFill>
              </a:rPr>
              <a:t>A directive shall be binding, as to the result to be achieved, upon each Member State to which it is addressed, but shall leave to the national authorities the choice of form and methods.</a:t>
            </a:r>
          </a:p>
          <a:p>
            <a:pPr algn="just"/>
            <a:r>
              <a:rPr lang="en-US" dirty="0">
                <a:solidFill>
                  <a:schemeClr val="accent4">
                    <a:lumMod val="75000"/>
                  </a:schemeClr>
                </a:solidFill>
              </a:rPr>
              <a:t>A decision shall be binding in its entirety. A decision which specifies those to whom it is addressed shall be binding only on them.</a:t>
            </a:r>
          </a:p>
          <a:p>
            <a:pPr algn="just"/>
            <a:r>
              <a:rPr lang="en-US" dirty="0">
                <a:solidFill>
                  <a:schemeClr val="accent4">
                    <a:lumMod val="75000"/>
                  </a:schemeClr>
                </a:solidFill>
              </a:rPr>
              <a:t>Recommendations and opinions shall have no binding force.</a:t>
            </a:r>
          </a:p>
        </p:txBody>
      </p:sp>
    </p:spTree>
    <p:extLst>
      <p:ext uri="{BB962C8B-B14F-4D97-AF65-F5344CB8AC3E}">
        <p14:creationId xmlns:p14="http://schemas.microsoft.com/office/powerpoint/2010/main" val="385775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Példa</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Regulations - Regulation (EU) 2016/679 of the European Parliament and of the Council of 27 April 2016 on the protection of natural persons with regard to the processing of personal data and on the free movement of such data, and repealing Directive 95/46/EC (General Data Protection Regulation)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https://eur-lex.europa.eu/legal-content/EN/TXT/?uri=celex%3A32016R0679</a:t>
            </a:r>
            <a:r>
              <a:rPr lang="en-US" sz="2000" b="1" dirty="0">
                <a:solidFill>
                  <a:schemeClr val="accent4">
                    <a:lumMod val="75000"/>
                  </a:schemeClr>
                </a:solidFill>
              </a:rPr>
              <a:t> </a:t>
            </a:r>
          </a:p>
        </p:txBody>
      </p:sp>
    </p:spTree>
    <p:extLst>
      <p:ext uri="{BB962C8B-B14F-4D97-AF65-F5344CB8AC3E}">
        <p14:creationId xmlns:p14="http://schemas.microsoft.com/office/powerpoint/2010/main" val="3202508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1803</Words>
  <Application>Microsoft Office PowerPoint</Application>
  <PresentationFormat>Widescreen</PresentationFormat>
  <Paragraphs>154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Szirbik, Az EU Jogrendszere </vt:lpstr>
      <vt:lpstr>Miklós Szirbik, Az EU Jogrendszere </vt:lpstr>
      <vt:lpstr>Miklós Szirbik, Az EU Jogrendszere </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Köszönöm a figyelmüket!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Szirbik Miklos</cp:lastModifiedBy>
  <cp:revision>41</cp:revision>
  <dcterms:created xsi:type="dcterms:W3CDTF">2019-02-07T17:10:18Z</dcterms:created>
  <dcterms:modified xsi:type="dcterms:W3CDTF">2019-09-20T03:56:03Z</dcterms:modified>
</cp:coreProperties>
</file>